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2" r:id="rId9"/>
    <p:sldId id="265" r:id="rId10"/>
    <p:sldId id="266" r:id="rId11"/>
    <p:sldId id="267" r:id="rId12"/>
    <p:sldId id="264" r:id="rId13"/>
    <p:sldId id="269"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A0000"/>
    <a:srgbClr val="B90000"/>
    <a:srgbClr val="BA01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9" d="100"/>
          <a:sy n="79" d="100"/>
        </p:scale>
        <p:origin x="750"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8C92B-CAAE-1EA3-5FAC-A63912F60A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CC46593-32B8-1F83-D0CE-66D309E988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5BF499-304A-31F4-0E7A-FFE3211BF2C6}"/>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5" name="Footer Placeholder 4">
            <a:extLst>
              <a:ext uri="{FF2B5EF4-FFF2-40B4-BE49-F238E27FC236}">
                <a16:creationId xmlns:a16="http://schemas.microsoft.com/office/drawing/2014/main" id="{C43B923E-1E40-23BA-101B-F98081FCD0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6D81D5-405C-DE43-DFB1-EBC91C5BB5D1}"/>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38651919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3FFED-D70F-2059-E220-352BEEDC75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C79F29-52EF-2217-70D5-56103A3CE3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97D9C7-8568-CD35-E8B1-33605EB6C008}"/>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5" name="Footer Placeholder 4">
            <a:extLst>
              <a:ext uri="{FF2B5EF4-FFF2-40B4-BE49-F238E27FC236}">
                <a16:creationId xmlns:a16="http://schemas.microsoft.com/office/drawing/2014/main" id="{5D77BF85-8C78-7EAA-7A4E-5BFF010C52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D4D68D-6649-AA01-2FC4-C33E62C359A2}"/>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1533442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CA39AC-EE53-8D01-C36A-5C616F5010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7A86E33-0051-8213-3631-00EC68A715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FB2A35-9936-CE16-0509-C0F339C92143}"/>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5" name="Footer Placeholder 4">
            <a:extLst>
              <a:ext uri="{FF2B5EF4-FFF2-40B4-BE49-F238E27FC236}">
                <a16:creationId xmlns:a16="http://schemas.microsoft.com/office/drawing/2014/main" id="{48CE9F48-98BC-BAB8-F735-ECDB578B1B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22D2E-C210-9977-3D72-C9A4A41BCBA2}"/>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3461614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C1112-C21E-3344-CC76-7DF29C895D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37E4B6-B7F2-79CF-ABFD-D8819B3F07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293228-B02B-560E-521E-76B3D5AA2E59}"/>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5" name="Footer Placeholder 4">
            <a:extLst>
              <a:ext uri="{FF2B5EF4-FFF2-40B4-BE49-F238E27FC236}">
                <a16:creationId xmlns:a16="http://schemas.microsoft.com/office/drawing/2014/main" id="{5D0A5E19-1F8D-671D-8729-7A710CC7B3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C945B-2E88-A252-1CF4-5A1C5E80EE7A}"/>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2790587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C420-7E2F-7185-673B-2DFDCB0C9E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E8F5C0A-78D7-8503-949C-13E5F974AC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AC0813-6C91-BF15-0BC4-E830D390EB14}"/>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5" name="Footer Placeholder 4">
            <a:extLst>
              <a:ext uri="{FF2B5EF4-FFF2-40B4-BE49-F238E27FC236}">
                <a16:creationId xmlns:a16="http://schemas.microsoft.com/office/drawing/2014/main" id="{95333AAF-3AA2-0103-2BB4-08FD2C1CF4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59E4F8-55F4-4D26-3CC5-58662351B1AF}"/>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714035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57551-B9EA-DA2A-9235-ECF5160A52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347E7-A321-60FE-9457-9EEE38D5E20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594509B-4ABF-7E95-84F6-11E5DE7EF8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12BD07-46EF-7444-6E52-9B2C5EBB1F9D}"/>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6" name="Footer Placeholder 5">
            <a:extLst>
              <a:ext uri="{FF2B5EF4-FFF2-40B4-BE49-F238E27FC236}">
                <a16:creationId xmlns:a16="http://schemas.microsoft.com/office/drawing/2014/main" id="{8CC8EA7F-AA1B-BAD3-CE67-0996315D4C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931044-B697-0E0C-0997-97E6EB590087}"/>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7416128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EB09C-F429-B5F5-C1F0-86EB86DCEE0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BC6021-5AED-752D-5C75-A886255072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223DAE-0CDB-822A-7833-8C469C36BFC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74CCE7-C6E1-8D5B-174E-2D98DAD755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F16E8-09CD-3421-63F2-97356B0485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C42807-EF6D-653C-1701-809DE0047584}"/>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8" name="Footer Placeholder 7">
            <a:extLst>
              <a:ext uri="{FF2B5EF4-FFF2-40B4-BE49-F238E27FC236}">
                <a16:creationId xmlns:a16="http://schemas.microsoft.com/office/drawing/2014/main" id="{90029178-E482-8D23-2F8B-6A5D056015D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8E68E5-49EB-DD34-7FAA-A1EDC4838E6A}"/>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3828531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209F7-5AAF-8266-9FF6-8DB63C065D9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E76D32-C97E-402B-98B2-BF09D9672AE3}"/>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4" name="Footer Placeholder 3">
            <a:extLst>
              <a:ext uri="{FF2B5EF4-FFF2-40B4-BE49-F238E27FC236}">
                <a16:creationId xmlns:a16="http://schemas.microsoft.com/office/drawing/2014/main" id="{C22257F4-81D2-DD12-9884-29A8F21CC0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090D40-147D-C12D-FBBC-6A4171A2A1C2}"/>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2568481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A69C1A-8A1D-5BE6-6225-C8E3EC64784C}"/>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3" name="Footer Placeholder 2">
            <a:extLst>
              <a:ext uri="{FF2B5EF4-FFF2-40B4-BE49-F238E27FC236}">
                <a16:creationId xmlns:a16="http://schemas.microsoft.com/office/drawing/2014/main" id="{59F8DA03-05CA-AC00-8258-52DD7F897A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618602C-F64E-B6AF-8DB5-D8D7DC85E87D}"/>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1551420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1089E-0464-0C06-A1AC-7DC65FCC01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FEB6F04-BE87-6719-310F-F2C0D6C7B7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448823-E5FD-5301-6283-01693D3D1E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2A530D-6DA7-7DE5-F2C5-DA941F518D82}"/>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6" name="Footer Placeholder 5">
            <a:extLst>
              <a:ext uri="{FF2B5EF4-FFF2-40B4-BE49-F238E27FC236}">
                <a16:creationId xmlns:a16="http://schemas.microsoft.com/office/drawing/2014/main" id="{37EA3198-D7D0-E1BE-2B80-6CAE3A62E5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A836A2-2875-7A1A-8AEE-E1183A766D91}"/>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2594485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D5996-DD9B-C2DF-AD05-F136F3BF77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318C22-B152-3BBF-F368-6F01031137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960963-91D1-8206-AC42-EAAB878640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0E5168-D615-FA45-0A55-A4D2B06C2703}"/>
              </a:ext>
            </a:extLst>
          </p:cNvPr>
          <p:cNvSpPr>
            <a:spLocks noGrp="1"/>
          </p:cNvSpPr>
          <p:nvPr>
            <p:ph type="dt" sz="half" idx="10"/>
          </p:nvPr>
        </p:nvSpPr>
        <p:spPr/>
        <p:txBody>
          <a:bodyPr/>
          <a:lstStyle/>
          <a:p>
            <a:fld id="{2B67C358-1482-43EF-98D0-4E4D4752FD1C}" type="datetimeFigureOut">
              <a:rPr lang="en-US" smtClean="0"/>
              <a:t>10/20/2024</a:t>
            </a:fld>
            <a:endParaRPr lang="en-US"/>
          </a:p>
        </p:txBody>
      </p:sp>
      <p:sp>
        <p:nvSpPr>
          <p:cNvPr id="6" name="Footer Placeholder 5">
            <a:extLst>
              <a:ext uri="{FF2B5EF4-FFF2-40B4-BE49-F238E27FC236}">
                <a16:creationId xmlns:a16="http://schemas.microsoft.com/office/drawing/2014/main" id="{DFD3008F-622F-F105-5A48-2667CCC7E3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88BE95-F2BE-BEE3-B05E-64750B002476}"/>
              </a:ext>
            </a:extLst>
          </p:cNvPr>
          <p:cNvSpPr>
            <a:spLocks noGrp="1"/>
          </p:cNvSpPr>
          <p:nvPr>
            <p:ph type="sldNum" sz="quarter" idx="12"/>
          </p:nvPr>
        </p:nvSpPr>
        <p:spPr/>
        <p:txBody>
          <a:bodyPr/>
          <a:lstStyle/>
          <a:p>
            <a:fld id="{98F87B9A-F200-49C4-86DD-704A22843192}" type="slidenum">
              <a:rPr lang="en-US" smtClean="0"/>
              <a:t>‹#›</a:t>
            </a:fld>
            <a:endParaRPr lang="en-US"/>
          </a:p>
        </p:txBody>
      </p:sp>
    </p:spTree>
    <p:extLst>
      <p:ext uri="{BB962C8B-B14F-4D97-AF65-F5344CB8AC3E}">
        <p14:creationId xmlns:p14="http://schemas.microsoft.com/office/powerpoint/2010/main" val="832735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9B4936-E9D3-EE42-AEA5-BA166347B2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8C96A9D-3142-C504-7C99-C16F0B62D5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BD11B7-0D1B-DF5C-FB5F-70F0C08FDE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67C358-1482-43EF-98D0-4E4D4752FD1C}" type="datetimeFigureOut">
              <a:rPr lang="en-US" smtClean="0"/>
              <a:t>10/20/2024</a:t>
            </a:fld>
            <a:endParaRPr lang="en-US"/>
          </a:p>
        </p:txBody>
      </p:sp>
      <p:sp>
        <p:nvSpPr>
          <p:cNvPr id="5" name="Footer Placeholder 4">
            <a:extLst>
              <a:ext uri="{FF2B5EF4-FFF2-40B4-BE49-F238E27FC236}">
                <a16:creationId xmlns:a16="http://schemas.microsoft.com/office/drawing/2014/main" id="{7D88A852-5295-507E-ED34-08F37A428F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4396339-1B92-861E-30F7-981339C571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F87B9A-F200-49C4-86DD-704A22843192}" type="slidenum">
              <a:rPr lang="en-US" smtClean="0"/>
              <a:t>‹#›</a:t>
            </a:fld>
            <a:endParaRPr lang="en-US"/>
          </a:p>
        </p:txBody>
      </p:sp>
    </p:spTree>
    <p:extLst>
      <p:ext uri="{BB962C8B-B14F-4D97-AF65-F5344CB8AC3E}">
        <p14:creationId xmlns:p14="http://schemas.microsoft.com/office/powerpoint/2010/main" val="15885793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hyperlink" Target="https://drive.google.com/file/d/1MeoJ9DsHQTYc2qUe3_OVbwpa9tBC-Ki_/view?usp=sharing"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BEB9B1E-46C1-FB33-E52A-9D50E87DF37E}"/>
              </a:ext>
            </a:extLst>
          </p:cNvPr>
          <p:cNvSpPr txBox="1"/>
          <p:nvPr/>
        </p:nvSpPr>
        <p:spPr>
          <a:xfrm>
            <a:off x="1463040" y="1846268"/>
            <a:ext cx="6410960" cy="3323987"/>
          </a:xfrm>
          <a:prstGeom prst="rect">
            <a:avLst/>
          </a:prstGeom>
          <a:noFill/>
        </p:spPr>
        <p:txBody>
          <a:bodyPr wrap="square">
            <a:spAutoFit/>
          </a:bodyPr>
          <a:lstStyle/>
          <a:p>
            <a:r>
              <a:rPr lang="en-US" sz="7000" b="1" dirty="0">
                <a:latin typeface="Times New Roman" panose="02020603050405020304" pitchFamily="18" charset="0"/>
                <a:cs typeface="Times New Roman" panose="02020603050405020304" pitchFamily="18" charset="0"/>
              </a:rPr>
              <a:t>Interconnecting Enterprise Networks</a:t>
            </a:r>
          </a:p>
        </p:txBody>
      </p:sp>
      <p:grpSp>
        <p:nvGrpSpPr>
          <p:cNvPr id="5" name="Group 4">
            <a:extLst>
              <a:ext uri="{FF2B5EF4-FFF2-40B4-BE49-F238E27FC236}">
                <a16:creationId xmlns:a16="http://schemas.microsoft.com/office/drawing/2014/main" id="{D8A7C525-FF92-70D7-1CFB-91FB3974A7B6}"/>
              </a:ext>
            </a:extLst>
          </p:cNvPr>
          <p:cNvGrpSpPr/>
          <p:nvPr/>
        </p:nvGrpSpPr>
        <p:grpSpPr>
          <a:xfrm>
            <a:off x="1258447" y="5716414"/>
            <a:ext cx="9815951" cy="734814"/>
            <a:chOff x="1258447" y="5838334"/>
            <a:chExt cx="9815951" cy="734814"/>
          </a:xfrm>
        </p:grpSpPr>
        <p:sp>
          <p:nvSpPr>
            <p:cNvPr id="4" name="Rectangle: Rounded Corners 3">
              <a:extLst>
                <a:ext uri="{FF2B5EF4-FFF2-40B4-BE49-F238E27FC236}">
                  <a16:creationId xmlns:a16="http://schemas.microsoft.com/office/drawing/2014/main" id="{33EFA9F2-E736-1C26-0B2D-7092C7C739DE}"/>
                </a:ext>
              </a:extLst>
            </p:cNvPr>
            <p:cNvSpPr/>
            <p:nvPr/>
          </p:nvSpPr>
          <p:spPr>
            <a:xfrm>
              <a:off x="1258447" y="5838334"/>
              <a:ext cx="9815951" cy="734814"/>
            </a:xfrm>
            <a:prstGeom prst="roundRect">
              <a:avLst/>
            </a:prstGeom>
            <a:solidFill>
              <a:srgbClr val="C00000"/>
            </a:solidFill>
            <a:ln>
              <a:noFill/>
            </a:ln>
            <a:effectLst>
              <a:outerShdw blurRad="50800" dist="38100" algn="l" rotWithShape="0">
                <a:prstClr val="black">
                  <a:alpha val="3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F148D19-5978-110A-3DEE-E83A2F8A1A78}"/>
                </a:ext>
              </a:extLst>
            </p:cNvPr>
            <p:cNvSpPr txBox="1"/>
            <p:nvPr/>
          </p:nvSpPr>
          <p:spPr>
            <a:xfrm>
              <a:off x="1463040" y="5967214"/>
              <a:ext cx="8138160" cy="523220"/>
            </a:xfrm>
            <a:prstGeom prst="rect">
              <a:avLst/>
            </a:prstGeom>
            <a:noFill/>
          </p:spPr>
          <p:txBody>
            <a:bodyPr wrap="square">
              <a:spAutoFit/>
            </a:bodyPr>
            <a:lstStyle/>
            <a:p>
              <a:r>
                <a:rPr lang="en-US" sz="2800" b="1" dirty="0">
                  <a:solidFill>
                    <a:schemeClr val="bg1">
                      <a:lumMod val="95000"/>
                    </a:schemeClr>
                  </a:solidFill>
                  <a:latin typeface="Times New Roman" panose="02020603050405020304" pitchFamily="18" charset="0"/>
                  <a:cs typeface="Times New Roman" panose="02020603050405020304" pitchFamily="18" charset="0"/>
                </a:rPr>
                <a:t>Designing IP Addressing for Multi-Site Connectivity</a:t>
              </a:r>
            </a:p>
          </p:txBody>
        </p:sp>
      </p:grpSp>
      <p:grpSp>
        <p:nvGrpSpPr>
          <p:cNvPr id="3" name="Group 2">
            <a:extLst>
              <a:ext uri="{FF2B5EF4-FFF2-40B4-BE49-F238E27FC236}">
                <a16:creationId xmlns:a16="http://schemas.microsoft.com/office/drawing/2014/main" id="{EE01C772-3DF0-B5F3-EB01-EC5F3CF14C38}"/>
              </a:ext>
            </a:extLst>
          </p:cNvPr>
          <p:cNvGrpSpPr/>
          <p:nvPr/>
        </p:nvGrpSpPr>
        <p:grpSpPr>
          <a:xfrm>
            <a:off x="1258448" y="565294"/>
            <a:ext cx="9815952" cy="734814"/>
            <a:chOff x="1258448" y="605934"/>
            <a:chExt cx="9815952" cy="734814"/>
          </a:xfrm>
        </p:grpSpPr>
        <p:sp>
          <p:nvSpPr>
            <p:cNvPr id="2" name="Rectangle: Rounded Corners 1">
              <a:extLst>
                <a:ext uri="{FF2B5EF4-FFF2-40B4-BE49-F238E27FC236}">
                  <a16:creationId xmlns:a16="http://schemas.microsoft.com/office/drawing/2014/main" id="{236D6CC9-53BD-8223-7ACC-5D486AF96C15}"/>
                </a:ext>
              </a:extLst>
            </p:cNvPr>
            <p:cNvSpPr/>
            <p:nvPr/>
          </p:nvSpPr>
          <p:spPr>
            <a:xfrm>
              <a:off x="1258448" y="605934"/>
              <a:ext cx="9815951" cy="734814"/>
            </a:xfrm>
            <a:prstGeom prst="roundRect">
              <a:avLst/>
            </a:prstGeom>
            <a:solidFill>
              <a:schemeClr val="bg1">
                <a:lumMod val="95000"/>
              </a:schemeClr>
            </a:solidFill>
            <a:ln>
              <a:noFill/>
            </a:ln>
            <a:effectLst>
              <a:outerShdw blurRad="50800" dist="38100" algn="l" rotWithShape="0">
                <a:prstClr val="black">
                  <a:alpha val="3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D3E36F8-416F-17F2-9E63-51EB9B6F8A68}"/>
                </a:ext>
              </a:extLst>
            </p:cNvPr>
            <p:cNvSpPr txBox="1"/>
            <p:nvPr/>
          </p:nvSpPr>
          <p:spPr>
            <a:xfrm>
              <a:off x="1463040" y="734814"/>
              <a:ext cx="4368800" cy="477054"/>
            </a:xfrm>
            <a:prstGeom prst="rect">
              <a:avLst/>
            </a:prstGeom>
            <a:noFill/>
          </p:spPr>
          <p:txBody>
            <a:bodyPr wrap="square">
              <a:spAutoFit/>
            </a:bodyPr>
            <a:lstStyle/>
            <a:p>
              <a:r>
                <a:rPr lang="en-US" sz="2500" b="1" dirty="0">
                  <a:latin typeface="Times New Roman" panose="02020603050405020304" pitchFamily="18" charset="0"/>
                  <a:cs typeface="Times New Roman" panose="02020603050405020304" pitchFamily="18" charset="0"/>
                </a:rPr>
                <a:t>DEPI Network Administration</a:t>
              </a:r>
            </a:p>
          </p:txBody>
        </p:sp>
        <p:sp>
          <p:nvSpPr>
            <p:cNvPr id="15" name="TextBox 14">
              <a:extLst>
                <a:ext uri="{FF2B5EF4-FFF2-40B4-BE49-F238E27FC236}">
                  <a16:creationId xmlns:a16="http://schemas.microsoft.com/office/drawing/2014/main" id="{593DCE19-EB95-F5A6-11D2-30BE00B608B4}"/>
                </a:ext>
              </a:extLst>
            </p:cNvPr>
            <p:cNvSpPr txBox="1"/>
            <p:nvPr/>
          </p:nvSpPr>
          <p:spPr>
            <a:xfrm>
              <a:off x="8026400" y="734814"/>
              <a:ext cx="3048000" cy="477054"/>
            </a:xfrm>
            <a:prstGeom prst="rect">
              <a:avLst/>
            </a:prstGeom>
            <a:noFill/>
          </p:spPr>
          <p:txBody>
            <a:bodyPr wrap="square">
              <a:spAutoFit/>
            </a:bodyPr>
            <a:lstStyle/>
            <a:p>
              <a:r>
                <a:rPr lang="en-US" sz="2500" b="1" dirty="0">
                  <a:latin typeface="Times New Roman" panose="02020603050405020304" pitchFamily="18" charset="0"/>
                  <a:cs typeface="Times New Roman" panose="02020603050405020304" pitchFamily="18" charset="0"/>
                </a:rPr>
                <a:t>Computer Networks</a:t>
              </a:r>
            </a:p>
          </p:txBody>
        </p:sp>
      </p:grpSp>
    </p:spTree>
    <p:extLst>
      <p:ext uri="{BB962C8B-B14F-4D97-AF65-F5344CB8AC3E}">
        <p14:creationId xmlns:p14="http://schemas.microsoft.com/office/powerpoint/2010/main" val="1735071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750"/>
                                        <p:tgtEl>
                                          <p:spTgt spid="3"/>
                                        </p:tgtEl>
                                      </p:cBhvr>
                                    </p:animEffect>
                                  </p:childTnLst>
                                </p:cTn>
                              </p:par>
                              <p:par>
                                <p:cTn id="8" presetID="2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750"/>
                                        <p:tgtEl>
                                          <p:spTgt spid="5"/>
                                        </p:tgtEl>
                                      </p:cBhvr>
                                    </p:animEffect>
                                  </p:childTnLst>
                                </p:cTn>
                              </p:par>
                              <p:par>
                                <p:cTn id="11" presetID="22" presetClass="entr" presetSubtype="8" fill="hold" grpId="0" nodeType="withEffect">
                                  <p:stCondLst>
                                    <p:cond delay="0"/>
                                  </p:stCondLst>
                                  <p:iterate type="wd">
                                    <p:tmPct val="10000"/>
                                  </p:iterate>
                                  <p:childTnLst>
                                    <p:set>
                                      <p:cBhvr>
                                        <p:cTn id="12" dur="1" fill="hold">
                                          <p:stCondLst>
                                            <p:cond delay="0"/>
                                          </p:stCondLst>
                                        </p:cTn>
                                        <p:tgtEl>
                                          <p:spTgt spid="9"/>
                                        </p:tgtEl>
                                        <p:attrNameLst>
                                          <p:attrName>style.visibility</p:attrName>
                                        </p:attrNameLst>
                                      </p:cBhvr>
                                      <p:to>
                                        <p:strVal val="visible"/>
                                      </p:to>
                                    </p:set>
                                    <p:animEffect transition="in" filter="wipe(left)">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C4A151-0493-0842-4963-5FFF75AD0847}"/>
              </a:ext>
            </a:extLst>
          </p:cNvPr>
          <p:cNvSpPr txBox="1"/>
          <p:nvPr/>
        </p:nvSpPr>
        <p:spPr>
          <a:xfrm>
            <a:off x="3667760" y="-940855"/>
            <a:ext cx="485648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IP Addressing Scheme</a:t>
            </a:r>
          </a:p>
        </p:txBody>
      </p:sp>
      <p:sp>
        <p:nvSpPr>
          <p:cNvPr id="3" name="Rectangle: Rounded Corners 2">
            <a:extLst>
              <a:ext uri="{FF2B5EF4-FFF2-40B4-BE49-F238E27FC236}">
                <a16:creationId xmlns:a16="http://schemas.microsoft.com/office/drawing/2014/main" id="{52FDC6BE-CBA8-B0BC-174A-93C7C2BCDE65}"/>
              </a:ext>
            </a:extLst>
          </p:cNvPr>
          <p:cNvSpPr/>
          <p:nvPr/>
        </p:nvSpPr>
        <p:spPr>
          <a:xfrm>
            <a:off x="-1158240" y="0"/>
            <a:ext cx="4777982" cy="6858000"/>
          </a:xfrm>
          <a:prstGeom prst="roundRect">
            <a:avLst/>
          </a:prstGeom>
          <a:solidFill>
            <a:schemeClr val="bg1">
              <a:lumMod val="95000"/>
            </a:schemeClr>
          </a:solidFill>
          <a:ln>
            <a:noFill/>
          </a:ln>
          <a:effectLst>
            <a:outerShdw blurRad="50800" dist="38100" algn="l" rotWithShape="0">
              <a:prstClr val="black">
                <a:alpha val="3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3B62D30-9AFA-3054-24B9-80C3BC69CC0F}"/>
              </a:ext>
            </a:extLst>
          </p:cNvPr>
          <p:cNvSpPr txBox="1"/>
          <p:nvPr/>
        </p:nvSpPr>
        <p:spPr>
          <a:xfrm>
            <a:off x="424990" y="2844224"/>
            <a:ext cx="3070050" cy="1169551"/>
          </a:xfrm>
          <a:prstGeom prst="rect">
            <a:avLst/>
          </a:prstGeom>
          <a:noFill/>
        </p:spPr>
        <p:txBody>
          <a:bodyPr wrap="square">
            <a:spAutoFit/>
          </a:bodyPr>
          <a:lstStyle/>
          <a:p>
            <a:r>
              <a:rPr lang="en-US" sz="3500" b="1" dirty="0">
                <a:latin typeface="Times New Roman" panose="02020603050405020304" pitchFamily="18" charset="0"/>
                <a:cs typeface="Times New Roman" panose="02020603050405020304" pitchFamily="18" charset="0"/>
              </a:rPr>
              <a:t>Redundancy and Failover</a:t>
            </a:r>
          </a:p>
        </p:txBody>
      </p:sp>
      <p:grpSp>
        <p:nvGrpSpPr>
          <p:cNvPr id="5" name="Group 4">
            <a:extLst>
              <a:ext uri="{FF2B5EF4-FFF2-40B4-BE49-F238E27FC236}">
                <a16:creationId xmlns:a16="http://schemas.microsoft.com/office/drawing/2014/main" id="{83032570-C22D-EA82-4288-C06671B5DD13}"/>
              </a:ext>
            </a:extLst>
          </p:cNvPr>
          <p:cNvGrpSpPr/>
          <p:nvPr/>
        </p:nvGrpSpPr>
        <p:grpSpPr>
          <a:xfrm>
            <a:off x="4064000" y="1045217"/>
            <a:ext cx="7703010" cy="2138458"/>
            <a:chOff x="538480" y="1248417"/>
            <a:chExt cx="5029200" cy="2138458"/>
          </a:xfrm>
        </p:grpSpPr>
        <p:grpSp>
          <p:nvGrpSpPr>
            <p:cNvPr id="6" name="Group 5">
              <a:extLst>
                <a:ext uri="{FF2B5EF4-FFF2-40B4-BE49-F238E27FC236}">
                  <a16:creationId xmlns:a16="http://schemas.microsoft.com/office/drawing/2014/main" id="{37E0781A-D04A-F045-DA99-91B686387BC7}"/>
                </a:ext>
              </a:extLst>
            </p:cNvPr>
            <p:cNvGrpSpPr/>
            <p:nvPr/>
          </p:nvGrpSpPr>
          <p:grpSpPr>
            <a:xfrm>
              <a:off x="538480" y="1248418"/>
              <a:ext cx="5029200" cy="2138457"/>
              <a:chOff x="680720" y="1416570"/>
              <a:chExt cx="2377440" cy="1033305"/>
            </a:xfrm>
          </p:grpSpPr>
          <p:sp>
            <p:nvSpPr>
              <p:cNvPr id="9" name="Rectangle: Rounded Corners 8">
                <a:extLst>
                  <a:ext uri="{FF2B5EF4-FFF2-40B4-BE49-F238E27FC236}">
                    <a16:creationId xmlns:a16="http://schemas.microsoft.com/office/drawing/2014/main" id="{9029C531-6BE6-2CCB-3635-8961387F3D73}"/>
                  </a:ext>
                </a:extLst>
              </p:cNvPr>
              <p:cNvSpPr/>
              <p:nvPr/>
            </p:nvSpPr>
            <p:spPr>
              <a:xfrm>
                <a:off x="680720" y="1422400"/>
                <a:ext cx="2377440" cy="1027475"/>
              </a:xfrm>
              <a:prstGeom prst="roundRect">
                <a:avLst>
                  <a:gd name="adj" fmla="val 7374"/>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BD969113-ADA8-AB8D-7F35-F10011E3A3DF}"/>
                  </a:ext>
                </a:extLst>
              </p:cNvPr>
              <p:cNvSpPr/>
              <p:nvPr/>
            </p:nvSpPr>
            <p:spPr>
              <a:xfrm>
                <a:off x="680720" y="1416570"/>
                <a:ext cx="2377440" cy="267692"/>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FB8F902F-81B4-AAAF-CF0D-AB76B86EC4C6}"/>
                </a:ext>
              </a:extLst>
            </p:cNvPr>
            <p:cNvSpPr txBox="1"/>
            <p:nvPr/>
          </p:nvSpPr>
          <p:spPr>
            <a:xfrm>
              <a:off x="748851" y="1248417"/>
              <a:ext cx="2484120" cy="553998"/>
            </a:xfrm>
            <a:prstGeom prst="rect">
              <a:avLst/>
            </a:prstGeom>
            <a:noFill/>
          </p:spPr>
          <p:txBody>
            <a:bodyPr wrap="square" rtlCol="0">
              <a:spAutoFit/>
            </a:bodyPr>
            <a:lstStyle/>
            <a:p>
              <a:r>
                <a:rPr lang="en-US" sz="3000" b="1" dirty="0">
                  <a:solidFill>
                    <a:schemeClr val="bg1"/>
                  </a:solidFill>
                  <a:latin typeface="Times New Roman" panose="02020603050405020304" pitchFamily="18" charset="0"/>
                  <a:cs typeface="Times New Roman" panose="02020603050405020304" pitchFamily="18" charset="0"/>
                </a:rPr>
                <a:t>Multilayer Switches:</a:t>
              </a:r>
            </a:p>
          </p:txBody>
        </p:sp>
        <p:sp>
          <p:nvSpPr>
            <p:cNvPr id="8" name="TextBox 7">
              <a:extLst>
                <a:ext uri="{FF2B5EF4-FFF2-40B4-BE49-F238E27FC236}">
                  <a16:creationId xmlns:a16="http://schemas.microsoft.com/office/drawing/2014/main" id="{F8EEB70C-957D-1ED0-51C8-987DB912D2F9}"/>
                </a:ext>
              </a:extLst>
            </p:cNvPr>
            <p:cNvSpPr txBox="1"/>
            <p:nvPr/>
          </p:nvSpPr>
          <p:spPr>
            <a:xfrm>
              <a:off x="538480" y="1924490"/>
              <a:ext cx="4927600" cy="1154162"/>
            </a:xfrm>
            <a:prstGeom prst="rect">
              <a:avLst/>
            </a:prstGeom>
            <a:noFill/>
          </p:spPr>
          <p:txBody>
            <a:bodyPr wrap="square" rtlCol="0">
              <a:spAutoFit/>
            </a:bodyPr>
            <a:lstStyle/>
            <a:p>
              <a:pPr marL="560072" lvl="1" indent="-280036" algn="l">
                <a:buFont typeface="Arial"/>
                <a:buChar char="•"/>
              </a:pPr>
              <a:r>
                <a:rPr lang="en-US" sz="2300" b="1" dirty="0">
                  <a:solidFill>
                    <a:srgbClr val="000000"/>
                  </a:solidFill>
                  <a:latin typeface="Times New Roman" panose="02020603050405020304" pitchFamily="18" charset="0"/>
                  <a:ea typeface="Quicksand Bold"/>
                  <a:cs typeface="Times New Roman" panose="02020603050405020304" pitchFamily="18" charset="0"/>
                  <a:sym typeface="Quicksand Bold"/>
                </a:rPr>
                <a:t>One multilayer switch is active, and the other is on standby for redundancy using HSRP (Hot Standby Router Protocol) .</a:t>
              </a:r>
            </a:p>
          </p:txBody>
        </p:sp>
      </p:grpSp>
      <p:grpSp>
        <p:nvGrpSpPr>
          <p:cNvPr id="11" name="Group 10">
            <a:extLst>
              <a:ext uri="{FF2B5EF4-FFF2-40B4-BE49-F238E27FC236}">
                <a16:creationId xmlns:a16="http://schemas.microsoft.com/office/drawing/2014/main" id="{203BF19D-7645-F765-71D5-EB00F458A771}"/>
              </a:ext>
            </a:extLst>
          </p:cNvPr>
          <p:cNvGrpSpPr/>
          <p:nvPr/>
        </p:nvGrpSpPr>
        <p:grpSpPr>
          <a:xfrm>
            <a:off x="4064000" y="3993455"/>
            <a:ext cx="7703010" cy="1681735"/>
            <a:chOff x="538480" y="1248417"/>
            <a:chExt cx="5029200" cy="1681735"/>
          </a:xfrm>
        </p:grpSpPr>
        <p:grpSp>
          <p:nvGrpSpPr>
            <p:cNvPr id="12" name="Group 11">
              <a:extLst>
                <a:ext uri="{FF2B5EF4-FFF2-40B4-BE49-F238E27FC236}">
                  <a16:creationId xmlns:a16="http://schemas.microsoft.com/office/drawing/2014/main" id="{5CAF3BD8-C218-AA34-8CA2-3D99073CA568}"/>
                </a:ext>
              </a:extLst>
            </p:cNvPr>
            <p:cNvGrpSpPr/>
            <p:nvPr/>
          </p:nvGrpSpPr>
          <p:grpSpPr>
            <a:xfrm>
              <a:off x="538480" y="1248418"/>
              <a:ext cx="5029200" cy="1681734"/>
              <a:chOff x="680720" y="1416570"/>
              <a:chExt cx="2377440" cy="812616"/>
            </a:xfrm>
          </p:grpSpPr>
          <p:sp>
            <p:nvSpPr>
              <p:cNvPr id="15" name="Rectangle: Rounded Corners 14">
                <a:extLst>
                  <a:ext uri="{FF2B5EF4-FFF2-40B4-BE49-F238E27FC236}">
                    <a16:creationId xmlns:a16="http://schemas.microsoft.com/office/drawing/2014/main" id="{6AC1FBBD-13D9-16DF-FF95-03DDD9BDE83E}"/>
                  </a:ext>
                </a:extLst>
              </p:cNvPr>
              <p:cNvSpPr/>
              <p:nvPr/>
            </p:nvSpPr>
            <p:spPr>
              <a:xfrm>
                <a:off x="680720" y="1422400"/>
                <a:ext cx="2377440" cy="806786"/>
              </a:xfrm>
              <a:prstGeom prst="roundRect">
                <a:avLst>
                  <a:gd name="adj" fmla="val 7374"/>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96AD586-4FB2-5876-58A7-5314E80CC057}"/>
                  </a:ext>
                </a:extLst>
              </p:cNvPr>
              <p:cNvSpPr/>
              <p:nvPr/>
            </p:nvSpPr>
            <p:spPr>
              <a:xfrm>
                <a:off x="680720" y="1416570"/>
                <a:ext cx="2377440" cy="267692"/>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1BDCD977-48F5-4F1D-44A5-905CA64DEDC4}"/>
                </a:ext>
              </a:extLst>
            </p:cNvPr>
            <p:cNvSpPr txBox="1"/>
            <p:nvPr/>
          </p:nvSpPr>
          <p:spPr>
            <a:xfrm>
              <a:off x="782021" y="1248417"/>
              <a:ext cx="2602155" cy="553998"/>
            </a:xfrm>
            <a:prstGeom prst="rect">
              <a:avLst/>
            </a:prstGeom>
            <a:noFill/>
          </p:spPr>
          <p:txBody>
            <a:bodyPr wrap="square" rtlCol="0">
              <a:spAutoFit/>
            </a:bodyPr>
            <a:lstStyle/>
            <a:p>
              <a:r>
                <a:rPr lang="en-US" sz="3000" b="1" dirty="0">
                  <a:solidFill>
                    <a:schemeClr val="bg1"/>
                  </a:solidFill>
                  <a:latin typeface="Times New Roman" panose="02020603050405020304" pitchFamily="18" charset="0"/>
                  <a:cs typeface="Times New Roman" panose="02020603050405020304" pitchFamily="18" charset="0"/>
                </a:rPr>
                <a:t>Switches Redundancy:</a:t>
              </a:r>
            </a:p>
          </p:txBody>
        </p:sp>
        <p:sp>
          <p:nvSpPr>
            <p:cNvPr id="14" name="TextBox 13">
              <a:extLst>
                <a:ext uri="{FF2B5EF4-FFF2-40B4-BE49-F238E27FC236}">
                  <a16:creationId xmlns:a16="http://schemas.microsoft.com/office/drawing/2014/main" id="{A12AB221-EF71-7A6A-55A3-FD55FE5B0D1F}"/>
                </a:ext>
              </a:extLst>
            </p:cNvPr>
            <p:cNvSpPr txBox="1"/>
            <p:nvPr/>
          </p:nvSpPr>
          <p:spPr>
            <a:xfrm>
              <a:off x="538480" y="1924490"/>
              <a:ext cx="4927600" cy="800219"/>
            </a:xfrm>
            <a:prstGeom prst="rect">
              <a:avLst/>
            </a:prstGeom>
            <a:noFill/>
          </p:spPr>
          <p:txBody>
            <a:bodyPr wrap="square" rtlCol="0">
              <a:spAutoFit/>
            </a:bodyPr>
            <a:lstStyle/>
            <a:p>
              <a:pPr marL="560072" lvl="1" indent="-280036" algn="l">
                <a:buFont typeface="Arial"/>
                <a:buChar char="•"/>
              </a:pPr>
              <a:r>
                <a:rPr lang="en-US" sz="2300" b="1" dirty="0">
                  <a:solidFill>
                    <a:srgbClr val="000000"/>
                  </a:solidFill>
                  <a:latin typeface="Times New Roman" panose="02020603050405020304" pitchFamily="18" charset="0"/>
                  <a:ea typeface="Quicksand Bold"/>
                  <a:cs typeface="Times New Roman" panose="02020603050405020304" pitchFamily="18" charset="0"/>
                  <a:sym typeface="Quicksand Bold"/>
                </a:rPr>
                <a:t>Routers are fully meshed to provide failover and load balancing .</a:t>
              </a:r>
            </a:p>
          </p:txBody>
        </p:sp>
      </p:grpSp>
      <p:sp>
        <p:nvSpPr>
          <p:cNvPr id="17" name="TextBox 16">
            <a:extLst>
              <a:ext uri="{FF2B5EF4-FFF2-40B4-BE49-F238E27FC236}">
                <a16:creationId xmlns:a16="http://schemas.microsoft.com/office/drawing/2014/main" id="{CBD091CC-E2C6-808A-351A-4FA1CB1B5656}"/>
              </a:ext>
            </a:extLst>
          </p:cNvPr>
          <p:cNvSpPr txBox="1"/>
          <p:nvPr/>
        </p:nvSpPr>
        <p:spPr>
          <a:xfrm>
            <a:off x="3201050" y="-1238062"/>
            <a:ext cx="578990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VLAN AND SEGMENTATION</a:t>
            </a:r>
          </a:p>
        </p:txBody>
      </p:sp>
      <p:sp>
        <p:nvSpPr>
          <p:cNvPr id="18" name="TextBox 17">
            <a:extLst>
              <a:ext uri="{FF2B5EF4-FFF2-40B4-BE49-F238E27FC236}">
                <a16:creationId xmlns:a16="http://schemas.microsoft.com/office/drawing/2014/main" id="{9B8054DD-1455-DB82-D4C8-BF64856CA99F}"/>
              </a:ext>
            </a:extLst>
          </p:cNvPr>
          <p:cNvSpPr txBox="1"/>
          <p:nvPr/>
        </p:nvSpPr>
        <p:spPr>
          <a:xfrm>
            <a:off x="3201050" y="-851982"/>
            <a:ext cx="578990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VLAN AND SEGMENTATION</a:t>
            </a:r>
          </a:p>
        </p:txBody>
      </p:sp>
    </p:spTree>
    <p:extLst>
      <p:ext uri="{BB962C8B-B14F-4D97-AF65-F5344CB8AC3E}">
        <p14:creationId xmlns:p14="http://schemas.microsoft.com/office/powerpoint/2010/main" val="6472090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Effect transition="in" filter="wipe(left)">
                                          <p:cBhvr>
                                            <p:cTn id="13" dur="750"/>
                                            <p:tgtEl>
                                              <p:spTgt spid="4"/>
                                            </p:tgtEl>
                                          </p:cBhvr>
                                        </p:animEffect>
                                      </p:childTnLst>
                                    </p:cTn>
                                  </p:par>
                                  <p:par>
                                    <p:cTn id="14" presetID="2" presetClass="entr" presetSubtype="8" accel="60000" fill="hold" nodeType="withEffect" p14:presetBounceEnd="60000">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14:bounceEnd="60000">
                                          <p:cBhvr additive="base">
                                            <p:cTn id="16" dur="1000" fill="hold"/>
                                            <p:tgtEl>
                                              <p:spTgt spid="5"/>
                                            </p:tgtEl>
                                            <p:attrNameLst>
                                              <p:attrName>ppt_x</p:attrName>
                                            </p:attrNameLst>
                                          </p:cBhvr>
                                          <p:tavLst>
                                            <p:tav tm="0">
                                              <p:val>
                                                <p:strVal val="0-#ppt_w/2"/>
                                              </p:val>
                                            </p:tav>
                                            <p:tav tm="100000">
                                              <p:val>
                                                <p:strVal val="#ppt_x"/>
                                              </p:val>
                                            </p:tav>
                                          </p:tavLst>
                                        </p:anim>
                                        <p:anim calcmode="lin" valueType="num" p14:bounceEnd="60000">
                                          <p:cBhvr additive="base">
                                            <p:cTn id="17" dur="1000" fill="hold"/>
                                            <p:tgtEl>
                                              <p:spTgt spid="5"/>
                                            </p:tgtEl>
                                            <p:attrNameLst>
                                              <p:attrName>ppt_y</p:attrName>
                                            </p:attrNameLst>
                                          </p:cBhvr>
                                          <p:tavLst>
                                            <p:tav tm="0">
                                              <p:val>
                                                <p:strVal val="#ppt_y"/>
                                              </p:val>
                                            </p:tav>
                                            <p:tav tm="100000">
                                              <p:val>
                                                <p:strVal val="#ppt_y"/>
                                              </p:val>
                                            </p:tav>
                                          </p:tavLst>
                                        </p:anim>
                                      </p:childTnLst>
                                    </p:cTn>
                                  </p:par>
                                  <p:par>
                                    <p:cTn id="18" presetID="2" presetClass="entr" presetSubtype="8" accel="60000" fill="hold" nodeType="withEffect" p14:presetBounceEnd="60000">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14:bounceEnd="60000">
                                          <p:cBhvr additive="base">
                                            <p:cTn id="20" dur="1000" fill="hold"/>
                                            <p:tgtEl>
                                              <p:spTgt spid="11"/>
                                            </p:tgtEl>
                                            <p:attrNameLst>
                                              <p:attrName>ppt_x</p:attrName>
                                            </p:attrNameLst>
                                          </p:cBhvr>
                                          <p:tavLst>
                                            <p:tav tm="0">
                                              <p:val>
                                                <p:strVal val="0-#ppt_w/2"/>
                                              </p:val>
                                            </p:tav>
                                            <p:tav tm="100000">
                                              <p:val>
                                                <p:strVal val="#ppt_x"/>
                                              </p:val>
                                            </p:tav>
                                          </p:tavLst>
                                        </p:anim>
                                        <p:anim calcmode="lin" valueType="num" p14:bounceEnd="60000">
                                          <p:cBhvr additive="base">
                                            <p:cTn id="21"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Effect transition="in" filter="wipe(left)">
                                          <p:cBhvr>
                                            <p:cTn id="13" dur="750"/>
                                            <p:tgtEl>
                                              <p:spTgt spid="4"/>
                                            </p:tgtEl>
                                          </p:cBhvr>
                                        </p:animEffect>
                                      </p:childTnLst>
                                    </p:cTn>
                                  </p:par>
                                  <p:par>
                                    <p:cTn id="14" presetID="2" presetClass="entr" presetSubtype="8" accel="6000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1000" fill="hold"/>
                                            <p:tgtEl>
                                              <p:spTgt spid="5"/>
                                            </p:tgtEl>
                                            <p:attrNameLst>
                                              <p:attrName>ppt_x</p:attrName>
                                            </p:attrNameLst>
                                          </p:cBhvr>
                                          <p:tavLst>
                                            <p:tav tm="0">
                                              <p:val>
                                                <p:strVal val="0-#ppt_w/2"/>
                                              </p:val>
                                            </p:tav>
                                            <p:tav tm="100000">
                                              <p:val>
                                                <p:strVal val="#ppt_x"/>
                                              </p:val>
                                            </p:tav>
                                          </p:tavLst>
                                        </p:anim>
                                        <p:anim calcmode="lin" valueType="num">
                                          <p:cBhvr additive="base">
                                            <p:cTn id="17" dur="1000" fill="hold"/>
                                            <p:tgtEl>
                                              <p:spTgt spid="5"/>
                                            </p:tgtEl>
                                            <p:attrNameLst>
                                              <p:attrName>ppt_y</p:attrName>
                                            </p:attrNameLst>
                                          </p:cBhvr>
                                          <p:tavLst>
                                            <p:tav tm="0">
                                              <p:val>
                                                <p:strVal val="#ppt_y"/>
                                              </p:val>
                                            </p:tav>
                                            <p:tav tm="100000">
                                              <p:val>
                                                <p:strVal val="#ppt_y"/>
                                              </p:val>
                                            </p:tav>
                                          </p:tavLst>
                                        </p:anim>
                                      </p:childTnLst>
                                    </p:cTn>
                                  </p:par>
                                  <p:par>
                                    <p:cTn id="18" presetID="2" presetClass="entr" presetSubtype="8" accel="6000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1000" fill="hold"/>
                                            <p:tgtEl>
                                              <p:spTgt spid="11"/>
                                            </p:tgtEl>
                                            <p:attrNameLst>
                                              <p:attrName>ppt_x</p:attrName>
                                            </p:attrNameLst>
                                          </p:cBhvr>
                                          <p:tavLst>
                                            <p:tav tm="0">
                                              <p:val>
                                                <p:strVal val="0-#ppt_w/2"/>
                                              </p:val>
                                            </p:tav>
                                            <p:tav tm="100000">
                                              <p:val>
                                                <p:strVal val="#ppt_x"/>
                                              </p:val>
                                            </p:tav>
                                          </p:tavLst>
                                        </p:anim>
                                        <p:anim calcmode="lin" valueType="num">
                                          <p:cBhvr additive="base">
                                            <p:cTn id="21"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C4A151-0493-0842-4963-5FFF75AD0847}"/>
              </a:ext>
            </a:extLst>
          </p:cNvPr>
          <p:cNvSpPr txBox="1"/>
          <p:nvPr/>
        </p:nvSpPr>
        <p:spPr>
          <a:xfrm>
            <a:off x="3667760" y="-940855"/>
            <a:ext cx="485648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IP Addressing Scheme</a:t>
            </a:r>
          </a:p>
        </p:txBody>
      </p:sp>
      <p:sp>
        <p:nvSpPr>
          <p:cNvPr id="3" name="Rectangle: Rounded Corners 2">
            <a:extLst>
              <a:ext uri="{FF2B5EF4-FFF2-40B4-BE49-F238E27FC236}">
                <a16:creationId xmlns:a16="http://schemas.microsoft.com/office/drawing/2014/main" id="{52FDC6BE-CBA8-B0BC-174A-93C7C2BCDE65}"/>
              </a:ext>
            </a:extLst>
          </p:cNvPr>
          <p:cNvSpPr/>
          <p:nvPr/>
        </p:nvSpPr>
        <p:spPr>
          <a:xfrm>
            <a:off x="-1158240" y="0"/>
            <a:ext cx="4777982" cy="6858000"/>
          </a:xfrm>
          <a:prstGeom prst="roundRect">
            <a:avLst/>
          </a:prstGeom>
          <a:solidFill>
            <a:schemeClr val="bg1">
              <a:lumMod val="95000"/>
            </a:schemeClr>
          </a:solidFill>
          <a:ln>
            <a:noFill/>
          </a:ln>
          <a:effectLst>
            <a:outerShdw blurRad="50800" dist="38100" algn="l" rotWithShape="0">
              <a:prstClr val="black">
                <a:alpha val="3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3B62D30-9AFA-3054-24B9-80C3BC69CC0F}"/>
              </a:ext>
            </a:extLst>
          </p:cNvPr>
          <p:cNvSpPr txBox="1"/>
          <p:nvPr/>
        </p:nvSpPr>
        <p:spPr>
          <a:xfrm>
            <a:off x="424990" y="2844224"/>
            <a:ext cx="3070050" cy="630942"/>
          </a:xfrm>
          <a:prstGeom prst="rect">
            <a:avLst/>
          </a:prstGeom>
          <a:noFill/>
        </p:spPr>
        <p:txBody>
          <a:bodyPr wrap="square">
            <a:spAutoFit/>
          </a:bodyPr>
          <a:lstStyle/>
          <a:p>
            <a:r>
              <a:rPr lang="en-US" sz="3500" b="1" dirty="0">
                <a:latin typeface="Times New Roman" panose="02020603050405020304" pitchFamily="18" charset="0"/>
                <a:cs typeface="Times New Roman" panose="02020603050405020304" pitchFamily="18" charset="0"/>
              </a:rPr>
              <a:t>Configurations</a:t>
            </a:r>
          </a:p>
        </p:txBody>
      </p:sp>
      <p:grpSp>
        <p:nvGrpSpPr>
          <p:cNvPr id="19" name="Group 18">
            <a:extLst>
              <a:ext uri="{FF2B5EF4-FFF2-40B4-BE49-F238E27FC236}">
                <a16:creationId xmlns:a16="http://schemas.microsoft.com/office/drawing/2014/main" id="{0CCEB726-F0EC-5940-DD7C-4F25BB3ADDD8}"/>
              </a:ext>
            </a:extLst>
          </p:cNvPr>
          <p:cNvGrpSpPr/>
          <p:nvPr/>
        </p:nvGrpSpPr>
        <p:grpSpPr>
          <a:xfrm>
            <a:off x="5943600" y="2392615"/>
            <a:ext cx="3397994" cy="1534160"/>
            <a:chOff x="5380246" y="2042160"/>
            <a:chExt cx="3397994" cy="1534160"/>
          </a:xfrm>
        </p:grpSpPr>
        <p:sp>
          <p:nvSpPr>
            <p:cNvPr id="10" name="Rectangle: Rounded Corners 9">
              <a:extLst>
                <a:ext uri="{FF2B5EF4-FFF2-40B4-BE49-F238E27FC236}">
                  <a16:creationId xmlns:a16="http://schemas.microsoft.com/office/drawing/2014/main" id="{BD969113-ADA8-AB8D-7F35-F10011E3A3DF}"/>
                </a:ext>
              </a:extLst>
            </p:cNvPr>
            <p:cNvSpPr/>
            <p:nvPr/>
          </p:nvSpPr>
          <p:spPr>
            <a:xfrm>
              <a:off x="5380246" y="2042160"/>
              <a:ext cx="3397994" cy="1534160"/>
            </a:xfrm>
            <a:prstGeom prst="roundRect">
              <a:avLst>
                <a:gd name="adj" fmla="val 9945"/>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F8EEB70C-957D-1ED0-51C8-987DB912D2F9}"/>
                </a:ext>
              </a:extLst>
            </p:cNvPr>
            <p:cNvSpPr txBox="1"/>
            <p:nvPr/>
          </p:nvSpPr>
          <p:spPr>
            <a:xfrm>
              <a:off x="5380246" y="2455297"/>
              <a:ext cx="3182032" cy="707886"/>
            </a:xfrm>
            <a:prstGeom prst="rect">
              <a:avLst/>
            </a:prstGeom>
            <a:noFill/>
            <a:effectLst>
              <a:outerShdw blurRad="63500" sx="102000" sy="102000" algn="ctr" rotWithShape="0">
                <a:prstClr val="black">
                  <a:alpha val="40000"/>
                </a:prstClr>
              </a:outerShdw>
            </a:effectLst>
          </p:spPr>
          <p:txBody>
            <a:bodyPr wrap="square" rtlCol="0">
              <a:spAutoFit/>
            </a:bodyPr>
            <a:lstStyle/>
            <a:p>
              <a:pPr marL="280036" lvl="1" algn="l"/>
              <a:r>
                <a:rPr lang="en-US" sz="4000" b="1" dirty="0">
                  <a:solidFill>
                    <a:schemeClr val="bg1"/>
                  </a:solidFill>
                  <a:latin typeface="Times New Roman" panose="02020603050405020304" pitchFamily="18" charset="0"/>
                  <a:ea typeface="Quicksand Bold"/>
                  <a:cs typeface="Times New Roman" panose="02020603050405020304" pitchFamily="18" charset="0"/>
                  <a:sym typeface="Quicksand Bold"/>
                  <a:hlinkClick r:id="rId2">
                    <a:extLst>
                      <a:ext uri="{A12FA001-AC4F-418D-AE19-62706E023703}">
                        <ahyp:hlinkClr xmlns:ahyp="http://schemas.microsoft.com/office/drawing/2018/hyperlinkcolor" val="tx"/>
                      </a:ext>
                    </a:extLst>
                  </a:hlinkClick>
                </a:rPr>
                <a:t>CLICK ME</a:t>
              </a:r>
              <a:endParaRPr lang="en-US" sz="4000" b="1" dirty="0">
                <a:solidFill>
                  <a:schemeClr val="bg1"/>
                </a:solidFill>
                <a:latin typeface="Times New Roman" panose="02020603050405020304" pitchFamily="18" charset="0"/>
                <a:ea typeface="Quicksand Bold"/>
                <a:cs typeface="Times New Roman" panose="02020603050405020304" pitchFamily="18" charset="0"/>
                <a:sym typeface="Quicksand Bold"/>
              </a:endParaRPr>
            </a:p>
          </p:txBody>
        </p:sp>
      </p:grpSp>
      <p:sp>
        <p:nvSpPr>
          <p:cNvPr id="17" name="TextBox 16">
            <a:extLst>
              <a:ext uri="{FF2B5EF4-FFF2-40B4-BE49-F238E27FC236}">
                <a16:creationId xmlns:a16="http://schemas.microsoft.com/office/drawing/2014/main" id="{CBD091CC-E2C6-808A-351A-4FA1CB1B5656}"/>
              </a:ext>
            </a:extLst>
          </p:cNvPr>
          <p:cNvSpPr txBox="1"/>
          <p:nvPr/>
        </p:nvSpPr>
        <p:spPr>
          <a:xfrm>
            <a:off x="3201050" y="-1238062"/>
            <a:ext cx="578990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VLAN AND SEGMENTATION</a:t>
            </a:r>
          </a:p>
        </p:txBody>
      </p:sp>
      <p:sp>
        <p:nvSpPr>
          <p:cNvPr id="18" name="TextBox 17">
            <a:extLst>
              <a:ext uri="{FF2B5EF4-FFF2-40B4-BE49-F238E27FC236}">
                <a16:creationId xmlns:a16="http://schemas.microsoft.com/office/drawing/2014/main" id="{9B8054DD-1455-DB82-D4C8-BF64856CA99F}"/>
              </a:ext>
            </a:extLst>
          </p:cNvPr>
          <p:cNvSpPr txBox="1"/>
          <p:nvPr/>
        </p:nvSpPr>
        <p:spPr>
          <a:xfrm>
            <a:off x="3201050" y="-851982"/>
            <a:ext cx="578990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VLAN AND SEGMENTATION</a:t>
            </a:r>
          </a:p>
        </p:txBody>
      </p:sp>
      <p:sp>
        <p:nvSpPr>
          <p:cNvPr id="20" name="TextBox 19">
            <a:extLst>
              <a:ext uri="{FF2B5EF4-FFF2-40B4-BE49-F238E27FC236}">
                <a16:creationId xmlns:a16="http://schemas.microsoft.com/office/drawing/2014/main" id="{7EB06546-1E37-0062-2A65-E6C0E646FFD6}"/>
              </a:ext>
            </a:extLst>
          </p:cNvPr>
          <p:cNvSpPr txBox="1"/>
          <p:nvPr/>
        </p:nvSpPr>
        <p:spPr>
          <a:xfrm>
            <a:off x="3201050" y="-1045022"/>
            <a:ext cx="578990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TESTING AND VALIDATION</a:t>
            </a:r>
          </a:p>
        </p:txBody>
      </p:sp>
    </p:spTree>
    <p:extLst>
      <p:ext uri="{BB962C8B-B14F-4D97-AF65-F5344CB8AC3E}">
        <p14:creationId xmlns:p14="http://schemas.microsoft.com/office/powerpoint/2010/main" val="25787788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Effect transition="in" filter="wipe(left)">
                                      <p:cBhvr>
                                        <p:cTn id="13" dur="750"/>
                                        <p:tgtEl>
                                          <p:spTgt spid="4"/>
                                        </p:tgtEl>
                                      </p:cBhvr>
                                    </p:animEffect>
                                  </p:childTnLst>
                                </p:cTn>
                              </p:par>
                            </p:childTnLst>
                          </p:cTn>
                        </p:par>
                        <p:par>
                          <p:cTn id="14" fill="hold">
                            <p:stCondLst>
                              <p:cond delay="2225"/>
                            </p:stCondLst>
                            <p:childTnLst>
                              <p:par>
                                <p:cTn id="15" presetID="22" presetClass="entr" presetSubtype="8" fill="hold"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wipe(left)">
                                      <p:cBhvr>
                                        <p:cTn id="17"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B834934-86B7-711A-6CF1-8E148C313371}"/>
              </a:ext>
            </a:extLst>
          </p:cNvPr>
          <p:cNvSpPr/>
          <p:nvPr/>
        </p:nvSpPr>
        <p:spPr>
          <a:xfrm>
            <a:off x="0" y="-1433977"/>
            <a:ext cx="12192000" cy="2626242"/>
          </a:xfrm>
          <a:prstGeom prst="roundRect">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85D842-10AC-18D7-9BBC-C29DF64DAD96}"/>
              </a:ext>
            </a:extLst>
          </p:cNvPr>
          <p:cNvSpPr txBox="1"/>
          <p:nvPr/>
        </p:nvSpPr>
        <p:spPr>
          <a:xfrm>
            <a:off x="3201050" y="346898"/>
            <a:ext cx="578990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TESTING AND VALIDATION</a:t>
            </a:r>
          </a:p>
        </p:txBody>
      </p:sp>
      <p:pic>
        <p:nvPicPr>
          <p:cNvPr id="5" name="Picture 2">
            <a:hlinkClick r:id="" action="ppaction://media"/>
            <a:extLst>
              <a:ext uri="{FF2B5EF4-FFF2-40B4-BE49-F238E27FC236}">
                <a16:creationId xmlns:a16="http://schemas.microsoft.com/office/drawing/2014/main" id="{82A2EF74-0228-A75A-D75A-3323535E5C2A}"/>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1060562" y="1278301"/>
            <a:ext cx="10070875" cy="5509361"/>
          </a:xfrm>
          <a:prstGeom prst="rect">
            <a:avLst/>
          </a:prstGeom>
        </p:spPr>
      </p:pic>
      <p:sp>
        <p:nvSpPr>
          <p:cNvPr id="6" name="TextBox 5">
            <a:extLst>
              <a:ext uri="{FF2B5EF4-FFF2-40B4-BE49-F238E27FC236}">
                <a16:creationId xmlns:a16="http://schemas.microsoft.com/office/drawing/2014/main" id="{5E08F607-0F39-933B-1DC2-BBE50EE2E9AE}"/>
              </a:ext>
            </a:extLst>
          </p:cNvPr>
          <p:cNvSpPr txBox="1"/>
          <p:nvPr/>
        </p:nvSpPr>
        <p:spPr>
          <a:xfrm>
            <a:off x="2961965" y="-1268542"/>
            <a:ext cx="626807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Conclusion and Recommendations</a:t>
            </a:r>
          </a:p>
        </p:txBody>
      </p:sp>
    </p:spTree>
    <p:extLst>
      <p:ext uri="{BB962C8B-B14F-4D97-AF65-F5344CB8AC3E}">
        <p14:creationId xmlns:p14="http://schemas.microsoft.com/office/powerpoint/2010/main" val="516466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0" repeatCount="indefinite" fill="hold" display="0">
                  <p:stCondLst>
                    <p:cond delay="indefinite"/>
                  </p:stCondLst>
                </p:cTn>
                <p:tgtEl>
                  <p:spTgt spid="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B834934-86B7-711A-6CF1-8E148C313371}"/>
              </a:ext>
            </a:extLst>
          </p:cNvPr>
          <p:cNvSpPr/>
          <p:nvPr/>
        </p:nvSpPr>
        <p:spPr>
          <a:xfrm>
            <a:off x="0" y="-1433977"/>
            <a:ext cx="12192000" cy="2626242"/>
          </a:xfrm>
          <a:prstGeom prst="roundRect">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85D842-10AC-18D7-9BBC-C29DF64DAD96}"/>
              </a:ext>
            </a:extLst>
          </p:cNvPr>
          <p:cNvSpPr txBox="1"/>
          <p:nvPr/>
        </p:nvSpPr>
        <p:spPr>
          <a:xfrm>
            <a:off x="2961965" y="316418"/>
            <a:ext cx="626807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Conclusion and Recommendations</a:t>
            </a:r>
          </a:p>
        </p:txBody>
      </p:sp>
      <p:sp>
        <p:nvSpPr>
          <p:cNvPr id="2" name="TextBox 1">
            <a:extLst>
              <a:ext uri="{FF2B5EF4-FFF2-40B4-BE49-F238E27FC236}">
                <a16:creationId xmlns:a16="http://schemas.microsoft.com/office/drawing/2014/main" id="{5AEBCD1A-F800-4914-9068-C346FC9044FE}"/>
              </a:ext>
            </a:extLst>
          </p:cNvPr>
          <p:cNvSpPr txBox="1"/>
          <p:nvPr/>
        </p:nvSpPr>
        <p:spPr>
          <a:xfrm>
            <a:off x="3201050" y="-1339662"/>
            <a:ext cx="578990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TESTING AND VALIDATION</a:t>
            </a:r>
          </a:p>
        </p:txBody>
      </p:sp>
      <p:grpSp>
        <p:nvGrpSpPr>
          <p:cNvPr id="6" name="Group 5">
            <a:extLst>
              <a:ext uri="{FF2B5EF4-FFF2-40B4-BE49-F238E27FC236}">
                <a16:creationId xmlns:a16="http://schemas.microsoft.com/office/drawing/2014/main" id="{35B6FAC0-5D09-F11C-3339-603F6EC9499A}"/>
              </a:ext>
            </a:extLst>
          </p:cNvPr>
          <p:cNvGrpSpPr/>
          <p:nvPr/>
        </p:nvGrpSpPr>
        <p:grpSpPr>
          <a:xfrm>
            <a:off x="1452880" y="1659803"/>
            <a:ext cx="9312252" cy="4061614"/>
            <a:chOff x="538480" y="1248418"/>
            <a:chExt cx="6079854" cy="4061614"/>
          </a:xfrm>
        </p:grpSpPr>
        <p:grpSp>
          <p:nvGrpSpPr>
            <p:cNvPr id="7" name="Group 6">
              <a:extLst>
                <a:ext uri="{FF2B5EF4-FFF2-40B4-BE49-F238E27FC236}">
                  <a16:creationId xmlns:a16="http://schemas.microsoft.com/office/drawing/2014/main" id="{41E05C62-6B82-5C27-A073-240EC6E593B2}"/>
                </a:ext>
              </a:extLst>
            </p:cNvPr>
            <p:cNvGrpSpPr/>
            <p:nvPr/>
          </p:nvGrpSpPr>
          <p:grpSpPr>
            <a:xfrm>
              <a:off x="538480" y="1248418"/>
              <a:ext cx="6079854" cy="4039957"/>
              <a:chOff x="680720" y="1416570"/>
              <a:chExt cx="2874113" cy="1952112"/>
            </a:xfrm>
          </p:grpSpPr>
          <p:sp>
            <p:nvSpPr>
              <p:cNvPr id="10" name="Rectangle: Rounded Corners 9">
                <a:extLst>
                  <a:ext uri="{FF2B5EF4-FFF2-40B4-BE49-F238E27FC236}">
                    <a16:creationId xmlns:a16="http://schemas.microsoft.com/office/drawing/2014/main" id="{4F786106-C54E-5DFC-13E1-EA58829C4135}"/>
                  </a:ext>
                </a:extLst>
              </p:cNvPr>
              <p:cNvSpPr/>
              <p:nvPr/>
            </p:nvSpPr>
            <p:spPr>
              <a:xfrm>
                <a:off x="680720" y="1422400"/>
                <a:ext cx="2874113" cy="1946282"/>
              </a:xfrm>
              <a:prstGeom prst="roundRect">
                <a:avLst>
                  <a:gd name="adj" fmla="val 7374"/>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B12CDAF8-1768-7A27-44BC-7D597DA438F8}"/>
                  </a:ext>
                </a:extLst>
              </p:cNvPr>
              <p:cNvSpPr/>
              <p:nvPr/>
            </p:nvSpPr>
            <p:spPr>
              <a:xfrm>
                <a:off x="680720" y="1416570"/>
                <a:ext cx="2874113" cy="267692"/>
              </a:xfrm>
              <a:prstGeom prst="roundRect">
                <a:avLst>
                  <a:gd name="adj" fmla="val 30212"/>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93344114-F359-FDA9-F941-D22DBA14F79E}"/>
                </a:ext>
              </a:extLst>
            </p:cNvPr>
            <p:cNvSpPr txBox="1"/>
            <p:nvPr/>
          </p:nvSpPr>
          <p:spPr>
            <a:xfrm>
              <a:off x="538480" y="1924490"/>
              <a:ext cx="6003171" cy="3385542"/>
            </a:xfrm>
            <a:prstGeom prst="rect">
              <a:avLst/>
            </a:prstGeom>
            <a:noFill/>
          </p:spPr>
          <p:txBody>
            <a:bodyPr wrap="square" rtlCol="0">
              <a:spAutoFit/>
            </a:bodyPr>
            <a:lstStyle/>
            <a:p>
              <a:pPr marL="280036" lvl="1" algn="ctr"/>
              <a:r>
                <a:rPr lang="en-US" sz="2800" b="1" dirty="0">
                  <a:solidFill>
                    <a:srgbClr val="000000"/>
                  </a:solidFill>
                  <a:latin typeface="Times New Roman" panose="02020603050405020304" pitchFamily="18" charset="0"/>
                  <a:ea typeface="Quicksand Bold"/>
                  <a:cs typeface="Times New Roman" panose="02020603050405020304" pitchFamily="18" charset="0"/>
                  <a:sym typeface="Quicksand Bold"/>
                </a:rPr>
                <a:t>The designed network is optimized for scalability, redundancy, and efficient communication between the two enterprises. OSPF and BGP are configured to ensure smooth internal and external routing. Future recommendations include the deployment of additional security layers like an Intrusion Detection System (IDS) and upgrading bandwidth for potential growth.</a:t>
              </a:r>
            </a:p>
            <a:p>
              <a:pPr marL="560072" lvl="1" indent="-280036" algn="l">
                <a:buFont typeface="Arial"/>
                <a:buChar char="•"/>
              </a:pPr>
              <a:endPar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endParaRPr>
            </a:p>
          </p:txBody>
        </p:sp>
      </p:grpSp>
      <p:sp>
        <p:nvSpPr>
          <p:cNvPr id="12" name="TextBox 11">
            <a:extLst>
              <a:ext uri="{FF2B5EF4-FFF2-40B4-BE49-F238E27FC236}">
                <a16:creationId xmlns:a16="http://schemas.microsoft.com/office/drawing/2014/main" id="{F60B4F43-5FC9-B9A7-2387-35D2A867534C}"/>
              </a:ext>
            </a:extLst>
          </p:cNvPr>
          <p:cNvSpPr txBox="1"/>
          <p:nvPr/>
        </p:nvSpPr>
        <p:spPr>
          <a:xfrm>
            <a:off x="-9514968" y="2332640"/>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U</a:t>
            </a:r>
          </a:p>
        </p:txBody>
      </p:sp>
      <p:sp>
        <p:nvSpPr>
          <p:cNvPr id="13" name="TextBox 12">
            <a:extLst>
              <a:ext uri="{FF2B5EF4-FFF2-40B4-BE49-F238E27FC236}">
                <a16:creationId xmlns:a16="http://schemas.microsoft.com/office/drawing/2014/main" id="{8FA6369D-1501-2090-C5C9-5D0DF1911DCD}"/>
              </a:ext>
            </a:extLst>
          </p:cNvPr>
          <p:cNvSpPr txBox="1"/>
          <p:nvPr/>
        </p:nvSpPr>
        <p:spPr>
          <a:xfrm>
            <a:off x="-8713793" y="2332640"/>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O</a:t>
            </a:r>
          </a:p>
        </p:txBody>
      </p:sp>
      <p:sp>
        <p:nvSpPr>
          <p:cNvPr id="14" name="TextBox 13">
            <a:extLst>
              <a:ext uri="{FF2B5EF4-FFF2-40B4-BE49-F238E27FC236}">
                <a16:creationId xmlns:a16="http://schemas.microsoft.com/office/drawing/2014/main" id="{F294D6CB-B6FA-BED8-1DD0-70ED4A0E9C75}"/>
              </a:ext>
            </a:extLst>
          </p:cNvPr>
          <p:cNvSpPr txBox="1"/>
          <p:nvPr/>
        </p:nvSpPr>
        <p:spPr>
          <a:xfrm>
            <a:off x="-5627734" y="2309369"/>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K</a:t>
            </a:r>
          </a:p>
        </p:txBody>
      </p:sp>
      <p:sp>
        <p:nvSpPr>
          <p:cNvPr id="15" name="TextBox 14">
            <a:extLst>
              <a:ext uri="{FF2B5EF4-FFF2-40B4-BE49-F238E27FC236}">
                <a16:creationId xmlns:a16="http://schemas.microsoft.com/office/drawing/2014/main" id="{129294A3-4D0F-2946-2FB1-14B105DF2519}"/>
              </a:ext>
            </a:extLst>
          </p:cNvPr>
          <p:cNvSpPr txBox="1"/>
          <p:nvPr/>
        </p:nvSpPr>
        <p:spPr>
          <a:xfrm>
            <a:off x="-4597453" y="2315096"/>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N</a:t>
            </a:r>
          </a:p>
        </p:txBody>
      </p:sp>
      <p:sp>
        <p:nvSpPr>
          <p:cNvPr id="16" name="TextBox 15">
            <a:extLst>
              <a:ext uri="{FF2B5EF4-FFF2-40B4-BE49-F238E27FC236}">
                <a16:creationId xmlns:a16="http://schemas.microsoft.com/office/drawing/2014/main" id="{E509EC70-1183-3958-2E21-5077F7409D73}"/>
              </a:ext>
            </a:extLst>
          </p:cNvPr>
          <p:cNvSpPr txBox="1"/>
          <p:nvPr/>
        </p:nvSpPr>
        <p:spPr>
          <a:xfrm>
            <a:off x="-3815187" y="2315097"/>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A</a:t>
            </a:r>
          </a:p>
        </p:txBody>
      </p:sp>
      <p:sp>
        <p:nvSpPr>
          <p:cNvPr id="17" name="TextBox 16">
            <a:extLst>
              <a:ext uri="{FF2B5EF4-FFF2-40B4-BE49-F238E27FC236}">
                <a16:creationId xmlns:a16="http://schemas.microsoft.com/office/drawing/2014/main" id="{04843085-E819-6775-9115-3BDE63CF414F}"/>
              </a:ext>
            </a:extLst>
          </p:cNvPr>
          <p:cNvSpPr txBox="1"/>
          <p:nvPr/>
        </p:nvSpPr>
        <p:spPr>
          <a:xfrm>
            <a:off x="-3031783" y="2315098"/>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H</a:t>
            </a:r>
          </a:p>
        </p:txBody>
      </p:sp>
      <p:sp>
        <p:nvSpPr>
          <p:cNvPr id="18" name="TextBox 17">
            <a:extLst>
              <a:ext uri="{FF2B5EF4-FFF2-40B4-BE49-F238E27FC236}">
                <a16:creationId xmlns:a16="http://schemas.microsoft.com/office/drawing/2014/main" id="{BC09A027-2B50-24BF-7C8F-E4B2CA557B11}"/>
              </a:ext>
            </a:extLst>
          </p:cNvPr>
          <p:cNvSpPr txBox="1"/>
          <p:nvPr/>
        </p:nvSpPr>
        <p:spPr>
          <a:xfrm>
            <a:off x="-2098803" y="2315099"/>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T</a:t>
            </a:r>
          </a:p>
        </p:txBody>
      </p:sp>
      <p:sp>
        <p:nvSpPr>
          <p:cNvPr id="19" name="TextBox 18">
            <a:extLst>
              <a:ext uri="{FF2B5EF4-FFF2-40B4-BE49-F238E27FC236}">
                <a16:creationId xmlns:a16="http://schemas.microsoft.com/office/drawing/2014/main" id="{6B357EDA-A350-D4BF-AFDF-D434FB3BC0A4}"/>
              </a:ext>
            </a:extLst>
          </p:cNvPr>
          <p:cNvSpPr txBox="1"/>
          <p:nvPr/>
        </p:nvSpPr>
        <p:spPr>
          <a:xfrm>
            <a:off x="-7892367" y="2332640"/>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Y</a:t>
            </a:r>
          </a:p>
        </p:txBody>
      </p:sp>
    </p:spTree>
    <p:extLst>
      <p:ext uri="{BB962C8B-B14F-4D97-AF65-F5344CB8AC3E}">
        <p14:creationId xmlns:p14="http://schemas.microsoft.com/office/powerpoint/2010/main" val="32535031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60000" fill="hold" nodeType="withEffect" p14:presetBounceEnd="60000">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60000">
                                          <p:cBhvr additive="base">
                                            <p:cTn id="7" dur="1000" fill="hold"/>
                                            <p:tgtEl>
                                              <p:spTgt spid="6"/>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6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6717D86-163B-23C0-D610-251BA0AC691D}"/>
              </a:ext>
            </a:extLst>
          </p:cNvPr>
          <p:cNvSpPr txBox="1"/>
          <p:nvPr/>
        </p:nvSpPr>
        <p:spPr>
          <a:xfrm>
            <a:off x="9007512" y="2332640"/>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U</a:t>
            </a:r>
          </a:p>
        </p:txBody>
      </p:sp>
      <p:sp>
        <p:nvSpPr>
          <p:cNvPr id="5" name="TextBox 4">
            <a:extLst>
              <a:ext uri="{FF2B5EF4-FFF2-40B4-BE49-F238E27FC236}">
                <a16:creationId xmlns:a16="http://schemas.microsoft.com/office/drawing/2014/main" id="{97EBBFE1-B279-E49D-5119-4C47383F0126}"/>
              </a:ext>
            </a:extLst>
          </p:cNvPr>
          <p:cNvSpPr txBox="1"/>
          <p:nvPr/>
        </p:nvSpPr>
        <p:spPr>
          <a:xfrm>
            <a:off x="8073672" y="2332640"/>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O</a:t>
            </a:r>
          </a:p>
        </p:txBody>
      </p:sp>
      <p:sp>
        <p:nvSpPr>
          <p:cNvPr id="6" name="TextBox 5">
            <a:extLst>
              <a:ext uri="{FF2B5EF4-FFF2-40B4-BE49-F238E27FC236}">
                <a16:creationId xmlns:a16="http://schemas.microsoft.com/office/drawing/2014/main" id="{C8739C3D-7582-13DF-0049-3F39A8E4987B}"/>
              </a:ext>
            </a:extLst>
          </p:cNvPr>
          <p:cNvSpPr txBox="1"/>
          <p:nvPr/>
        </p:nvSpPr>
        <p:spPr>
          <a:xfrm>
            <a:off x="5368512" y="2309369"/>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K</a:t>
            </a:r>
          </a:p>
        </p:txBody>
      </p:sp>
      <p:sp>
        <p:nvSpPr>
          <p:cNvPr id="7" name="TextBox 6">
            <a:extLst>
              <a:ext uri="{FF2B5EF4-FFF2-40B4-BE49-F238E27FC236}">
                <a16:creationId xmlns:a16="http://schemas.microsoft.com/office/drawing/2014/main" id="{59C18D22-3362-DC88-DB69-1B359E8CC321}"/>
              </a:ext>
            </a:extLst>
          </p:cNvPr>
          <p:cNvSpPr txBox="1"/>
          <p:nvPr/>
        </p:nvSpPr>
        <p:spPr>
          <a:xfrm>
            <a:off x="4288639" y="2315096"/>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N</a:t>
            </a:r>
          </a:p>
        </p:txBody>
      </p:sp>
      <p:sp>
        <p:nvSpPr>
          <p:cNvPr id="8" name="TextBox 7">
            <a:extLst>
              <a:ext uri="{FF2B5EF4-FFF2-40B4-BE49-F238E27FC236}">
                <a16:creationId xmlns:a16="http://schemas.microsoft.com/office/drawing/2014/main" id="{0BDB6385-186F-C5EB-73B3-176A0A8B2A2D}"/>
              </a:ext>
            </a:extLst>
          </p:cNvPr>
          <p:cNvSpPr txBox="1"/>
          <p:nvPr/>
        </p:nvSpPr>
        <p:spPr>
          <a:xfrm>
            <a:off x="3406232" y="2315097"/>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A</a:t>
            </a:r>
          </a:p>
        </p:txBody>
      </p:sp>
      <p:sp>
        <p:nvSpPr>
          <p:cNvPr id="9" name="TextBox 8">
            <a:extLst>
              <a:ext uri="{FF2B5EF4-FFF2-40B4-BE49-F238E27FC236}">
                <a16:creationId xmlns:a16="http://schemas.microsoft.com/office/drawing/2014/main" id="{68A85945-E60B-85B4-5A3E-273158AD267D}"/>
              </a:ext>
            </a:extLst>
          </p:cNvPr>
          <p:cNvSpPr txBox="1"/>
          <p:nvPr/>
        </p:nvSpPr>
        <p:spPr>
          <a:xfrm>
            <a:off x="2454615" y="2315098"/>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H</a:t>
            </a:r>
          </a:p>
        </p:txBody>
      </p:sp>
      <p:sp>
        <p:nvSpPr>
          <p:cNvPr id="10" name="TextBox 9">
            <a:extLst>
              <a:ext uri="{FF2B5EF4-FFF2-40B4-BE49-F238E27FC236}">
                <a16:creationId xmlns:a16="http://schemas.microsoft.com/office/drawing/2014/main" id="{056BBD60-4C1A-D506-F06C-B26DA38F44F1}"/>
              </a:ext>
            </a:extLst>
          </p:cNvPr>
          <p:cNvSpPr txBox="1"/>
          <p:nvPr/>
        </p:nvSpPr>
        <p:spPr>
          <a:xfrm>
            <a:off x="1722919" y="2315099"/>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T</a:t>
            </a:r>
          </a:p>
        </p:txBody>
      </p:sp>
      <p:sp>
        <p:nvSpPr>
          <p:cNvPr id="11" name="TextBox 10">
            <a:extLst>
              <a:ext uri="{FF2B5EF4-FFF2-40B4-BE49-F238E27FC236}">
                <a16:creationId xmlns:a16="http://schemas.microsoft.com/office/drawing/2014/main" id="{EEF61C54-B8C3-F694-6E9D-4ADA346E7C91}"/>
              </a:ext>
            </a:extLst>
          </p:cNvPr>
          <p:cNvSpPr txBox="1"/>
          <p:nvPr/>
        </p:nvSpPr>
        <p:spPr>
          <a:xfrm>
            <a:off x="7324199" y="2332640"/>
            <a:ext cx="1461569" cy="2215991"/>
          </a:xfrm>
          <a:prstGeom prst="rect">
            <a:avLst/>
          </a:prstGeom>
          <a:noFill/>
          <a:effectLst>
            <a:outerShdw blurRad="368300" dist="139700" algn="l" rotWithShape="0">
              <a:schemeClr val="tx1">
                <a:lumMod val="50000"/>
                <a:lumOff val="50000"/>
                <a:alpha val="72000"/>
              </a:schemeClr>
            </a:outerShdw>
          </a:effectLst>
        </p:spPr>
        <p:txBody>
          <a:bodyPr wrap="square" rtlCol="0">
            <a:spAutoFit/>
          </a:bodyPr>
          <a:lstStyle/>
          <a:p>
            <a:r>
              <a:rPr lang="en-US" sz="13800" b="1" dirty="0">
                <a:solidFill>
                  <a:srgbClr val="9A0000"/>
                </a:solidFill>
                <a:latin typeface="Arial Black" panose="020B0A04020102020204" pitchFamily="34" charset="0"/>
              </a:rPr>
              <a:t>Y</a:t>
            </a:r>
          </a:p>
        </p:txBody>
      </p:sp>
      <p:sp>
        <p:nvSpPr>
          <p:cNvPr id="12" name="Rectangle: Rounded Corners 11">
            <a:extLst>
              <a:ext uri="{FF2B5EF4-FFF2-40B4-BE49-F238E27FC236}">
                <a16:creationId xmlns:a16="http://schemas.microsoft.com/office/drawing/2014/main" id="{BFA9A646-BF63-09EA-03DC-725229E8BBEF}"/>
              </a:ext>
            </a:extLst>
          </p:cNvPr>
          <p:cNvSpPr/>
          <p:nvPr/>
        </p:nvSpPr>
        <p:spPr>
          <a:xfrm>
            <a:off x="0" y="-2836057"/>
            <a:ext cx="12192000" cy="2626242"/>
          </a:xfrm>
          <a:prstGeom prst="roundRect">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41205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82F7D757-E7C1-22C8-8EFE-638D01035B65}"/>
              </a:ext>
            </a:extLst>
          </p:cNvPr>
          <p:cNvCxnSpPr>
            <a:cxnSpLocks/>
          </p:cNvCxnSpPr>
          <p:nvPr/>
        </p:nvCxnSpPr>
        <p:spPr>
          <a:xfrm flipH="1">
            <a:off x="5440924" y="4472940"/>
            <a:ext cx="648567" cy="0"/>
          </a:xfrm>
          <a:prstGeom prst="line">
            <a:avLst/>
          </a:prstGeom>
          <a:ln w="31750">
            <a:solidFill>
              <a:schemeClr val="bg1">
                <a:lumMod val="75000"/>
              </a:schemeClr>
            </a:solidFill>
            <a:headEnd type="none"/>
            <a:tailEnd type="oval"/>
          </a:ln>
          <a:effectLst>
            <a:reflection stA="45000" endPos="0" dir="5400000" sy="-100000" algn="bl" rotWithShape="0"/>
          </a:effectLst>
        </p:spPr>
        <p:style>
          <a:lnRef idx="3">
            <a:schemeClr val="dk1"/>
          </a:lnRef>
          <a:fillRef idx="0">
            <a:schemeClr val="dk1"/>
          </a:fillRef>
          <a:effectRef idx="2">
            <a:schemeClr val="dk1"/>
          </a:effectRef>
          <a:fontRef idx="minor">
            <a:schemeClr val="tx1"/>
          </a:fontRef>
        </p:style>
      </p:cxnSp>
      <p:sp>
        <p:nvSpPr>
          <p:cNvPr id="3" name="TextBox 2">
            <a:extLst>
              <a:ext uri="{FF2B5EF4-FFF2-40B4-BE49-F238E27FC236}">
                <a16:creationId xmlns:a16="http://schemas.microsoft.com/office/drawing/2014/main" id="{6BDECBF0-1E23-AF50-E9B2-B4773C199894}"/>
              </a:ext>
            </a:extLst>
          </p:cNvPr>
          <p:cNvSpPr txBox="1"/>
          <p:nvPr/>
        </p:nvSpPr>
        <p:spPr>
          <a:xfrm>
            <a:off x="4038600" y="462523"/>
            <a:ext cx="4114800" cy="707886"/>
          </a:xfrm>
          <a:prstGeom prst="rect">
            <a:avLst/>
          </a:prstGeom>
          <a:noFill/>
        </p:spPr>
        <p:txBody>
          <a:bodyPr wrap="square">
            <a:spAutoFit/>
          </a:bodyPr>
          <a:lstStyle/>
          <a:p>
            <a:r>
              <a:rPr lang="en-US" sz="4000" b="1" dirty="0">
                <a:latin typeface="Times New Roman" panose="02020603050405020304" pitchFamily="18" charset="0"/>
                <a:cs typeface="Times New Roman" panose="02020603050405020304" pitchFamily="18" charset="0"/>
              </a:rPr>
              <a:t>Project Overview</a:t>
            </a:r>
          </a:p>
        </p:txBody>
      </p:sp>
      <p:sp>
        <p:nvSpPr>
          <p:cNvPr id="17" name="TextBox 16">
            <a:extLst>
              <a:ext uri="{FF2B5EF4-FFF2-40B4-BE49-F238E27FC236}">
                <a16:creationId xmlns:a16="http://schemas.microsoft.com/office/drawing/2014/main" id="{13F0F37D-F8EC-27CF-D9F4-3EB049B24EAF}"/>
              </a:ext>
            </a:extLst>
          </p:cNvPr>
          <p:cNvSpPr txBox="1"/>
          <p:nvPr/>
        </p:nvSpPr>
        <p:spPr>
          <a:xfrm>
            <a:off x="7282990" y="3232716"/>
            <a:ext cx="2534352" cy="630942"/>
          </a:xfrm>
          <a:prstGeom prst="rect">
            <a:avLst/>
          </a:prstGeom>
          <a:noFill/>
        </p:spPr>
        <p:txBody>
          <a:bodyPr wrap="square">
            <a:spAutoFit/>
          </a:bodyPr>
          <a:lstStyle/>
          <a:p>
            <a:r>
              <a:rPr lang="en-US" sz="3500" b="1" dirty="0">
                <a:latin typeface="Times New Roman" panose="02020603050405020304" pitchFamily="18" charset="0"/>
                <a:cs typeface="Times New Roman" panose="02020603050405020304" pitchFamily="18" charset="0"/>
              </a:rPr>
              <a:t>Objectives</a:t>
            </a:r>
          </a:p>
        </p:txBody>
      </p:sp>
      <p:sp>
        <p:nvSpPr>
          <p:cNvPr id="18" name="TextBox 17">
            <a:extLst>
              <a:ext uri="{FF2B5EF4-FFF2-40B4-BE49-F238E27FC236}">
                <a16:creationId xmlns:a16="http://schemas.microsoft.com/office/drawing/2014/main" id="{D4951F3B-3667-9BB0-443E-A2B38F680467}"/>
              </a:ext>
            </a:extLst>
          </p:cNvPr>
          <p:cNvSpPr txBox="1"/>
          <p:nvPr/>
        </p:nvSpPr>
        <p:spPr>
          <a:xfrm>
            <a:off x="3563545" y="4106793"/>
            <a:ext cx="1468657" cy="630942"/>
          </a:xfrm>
          <a:prstGeom prst="rect">
            <a:avLst/>
          </a:prstGeom>
          <a:noFill/>
        </p:spPr>
        <p:txBody>
          <a:bodyPr wrap="square">
            <a:spAutoFit/>
          </a:bodyPr>
          <a:lstStyle/>
          <a:p>
            <a:r>
              <a:rPr lang="en-US" sz="3500" b="1" dirty="0">
                <a:latin typeface="Times New Roman" panose="02020603050405020304" pitchFamily="18" charset="0"/>
                <a:cs typeface="Times New Roman" panose="02020603050405020304" pitchFamily="18" charset="0"/>
              </a:rPr>
              <a:t>Scope</a:t>
            </a:r>
          </a:p>
        </p:txBody>
      </p:sp>
      <p:grpSp>
        <p:nvGrpSpPr>
          <p:cNvPr id="27" name="Group 26">
            <a:extLst>
              <a:ext uri="{FF2B5EF4-FFF2-40B4-BE49-F238E27FC236}">
                <a16:creationId xmlns:a16="http://schemas.microsoft.com/office/drawing/2014/main" id="{0102B465-F035-4103-C928-C70DDF0C02BD}"/>
              </a:ext>
            </a:extLst>
          </p:cNvPr>
          <p:cNvGrpSpPr/>
          <p:nvPr/>
        </p:nvGrpSpPr>
        <p:grpSpPr>
          <a:xfrm>
            <a:off x="4321846" y="4069080"/>
            <a:ext cx="3548307" cy="3548307"/>
            <a:chOff x="4216400" y="2621280"/>
            <a:chExt cx="3548307" cy="3548307"/>
          </a:xfrm>
        </p:grpSpPr>
        <p:sp>
          <p:nvSpPr>
            <p:cNvPr id="21" name="Oval 20">
              <a:extLst>
                <a:ext uri="{FF2B5EF4-FFF2-40B4-BE49-F238E27FC236}">
                  <a16:creationId xmlns:a16="http://schemas.microsoft.com/office/drawing/2014/main" id="{15F22704-9163-3AA1-C4CF-A26406CB1C11}"/>
                </a:ext>
              </a:extLst>
            </p:cNvPr>
            <p:cNvSpPr/>
            <p:nvPr/>
          </p:nvSpPr>
          <p:spPr>
            <a:xfrm>
              <a:off x="4216400" y="2621280"/>
              <a:ext cx="3548307" cy="3548307"/>
            </a:xfrm>
            <a:prstGeom prst="ellipse">
              <a:avLst/>
            </a:prstGeom>
            <a:solidFill>
              <a:srgbClr val="C00000"/>
            </a:solidFill>
            <a:ln>
              <a:noFill/>
            </a:ln>
            <a:scene3d>
              <a:camera prst="isometricOffAxis2Top"/>
              <a:lightRig rig="soft" dir="t"/>
            </a:scene3d>
            <a:sp3d extrusionH="101600" prstMaterial="matte"/>
          </p:spPr>
          <p:style>
            <a:lnRef idx="2">
              <a:schemeClr val="accent1">
                <a:shade val="15000"/>
              </a:schemeClr>
            </a:lnRef>
            <a:fillRef idx="1">
              <a:schemeClr val="accent1"/>
            </a:fillRef>
            <a:effectRef idx="0">
              <a:schemeClr val="accent1"/>
            </a:effectRef>
            <a:fontRef idx="minor">
              <a:schemeClr val="lt1"/>
            </a:fontRef>
          </p:style>
          <p:txBody>
            <a:bodyPr rtlCol="0" anchor="ctr">
              <a:sp3d extrusionH="101600" prstMaterial="plastic"/>
            </a:bodyPr>
            <a:lstStyle/>
            <a:p>
              <a:pPr algn="ctr"/>
              <a:endParaRPr lang="en-US"/>
            </a:p>
          </p:txBody>
        </p:sp>
        <p:sp>
          <p:nvSpPr>
            <p:cNvPr id="22" name="Oval 21">
              <a:extLst>
                <a:ext uri="{FF2B5EF4-FFF2-40B4-BE49-F238E27FC236}">
                  <a16:creationId xmlns:a16="http://schemas.microsoft.com/office/drawing/2014/main" id="{D56E062D-BEDC-7E38-7C4E-E669D4676E01}"/>
                </a:ext>
              </a:extLst>
            </p:cNvPr>
            <p:cNvSpPr/>
            <p:nvPr/>
          </p:nvSpPr>
          <p:spPr>
            <a:xfrm>
              <a:off x="4620260" y="3025140"/>
              <a:ext cx="2740587" cy="2740587"/>
            </a:xfrm>
            <a:prstGeom prst="ellipse">
              <a:avLst/>
            </a:prstGeom>
            <a:solidFill>
              <a:schemeClr val="bg1">
                <a:lumMod val="75000"/>
              </a:schemeClr>
            </a:solidFill>
            <a:ln>
              <a:noFill/>
            </a:ln>
            <a:scene3d>
              <a:camera prst="isometricOffAxis2Top"/>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prstMaterial="powder"/>
            </a:bodyPr>
            <a:lstStyle/>
            <a:p>
              <a:pPr algn="ctr"/>
              <a:endParaRPr lang="en-US"/>
            </a:p>
          </p:txBody>
        </p:sp>
        <p:sp>
          <p:nvSpPr>
            <p:cNvPr id="23" name="Oval 22">
              <a:extLst>
                <a:ext uri="{FF2B5EF4-FFF2-40B4-BE49-F238E27FC236}">
                  <a16:creationId xmlns:a16="http://schemas.microsoft.com/office/drawing/2014/main" id="{3875A19E-821A-B1CA-4C5D-76D7FEB08F84}"/>
                </a:ext>
              </a:extLst>
            </p:cNvPr>
            <p:cNvSpPr/>
            <p:nvPr/>
          </p:nvSpPr>
          <p:spPr>
            <a:xfrm>
              <a:off x="4864736" y="3269616"/>
              <a:ext cx="2251634" cy="2251634"/>
            </a:xfrm>
            <a:prstGeom prst="ellipse">
              <a:avLst/>
            </a:prstGeom>
            <a:solidFill>
              <a:srgbClr val="B90000"/>
            </a:solidFill>
            <a:ln>
              <a:noFill/>
            </a:ln>
            <a:scene3d>
              <a:camera prst="isometricOffAxis2Top"/>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prstMaterial="powder"/>
            </a:bodyPr>
            <a:lstStyle/>
            <a:p>
              <a:pPr algn="ctr"/>
              <a:endParaRPr lang="en-US"/>
            </a:p>
          </p:txBody>
        </p:sp>
        <p:sp>
          <p:nvSpPr>
            <p:cNvPr id="24" name="Oval 23">
              <a:extLst>
                <a:ext uri="{FF2B5EF4-FFF2-40B4-BE49-F238E27FC236}">
                  <a16:creationId xmlns:a16="http://schemas.microsoft.com/office/drawing/2014/main" id="{B964812C-1DB8-7F78-A977-3C7BAB8A90AD}"/>
                </a:ext>
              </a:extLst>
            </p:cNvPr>
            <p:cNvSpPr/>
            <p:nvPr/>
          </p:nvSpPr>
          <p:spPr>
            <a:xfrm>
              <a:off x="5195570" y="3600450"/>
              <a:ext cx="1589966" cy="1589966"/>
            </a:xfrm>
            <a:prstGeom prst="ellipse">
              <a:avLst/>
            </a:prstGeom>
            <a:solidFill>
              <a:schemeClr val="bg1">
                <a:lumMod val="75000"/>
              </a:schemeClr>
            </a:solidFill>
            <a:ln>
              <a:noFill/>
            </a:ln>
            <a:scene3d>
              <a:camera prst="isometricOffAxis2Top"/>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prstMaterial="powder"/>
            </a:bodyPr>
            <a:lstStyle/>
            <a:p>
              <a:pPr algn="ctr"/>
              <a:endParaRPr lang="en-US"/>
            </a:p>
          </p:txBody>
        </p:sp>
        <p:sp>
          <p:nvSpPr>
            <p:cNvPr id="25" name="Oval 24">
              <a:extLst>
                <a:ext uri="{FF2B5EF4-FFF2-40B4-BE49-F238E27FC236}">
                  <a16:creationId xmlns:a16="http://schemas.microsoft.com/office/drawing/2014/main" id="{CAB0AA71-7C0A-5429-AE25-2CA2CCCD867A}"/>
                </a:ext>
              </a:extLst>
            </p:cNvPr>
            <p:cNvSpPr/>
            <p:nvPr/>
          </p:nvSpPr>
          <p:spPr>
            <a:xfrm>
              <a:off x="5465129" y="3870009"/>
              <a:ext cx="1050849" cy="1050849"/>
            </a:xfrm>
            <a:prstGeom prst="ellipse">
              <a:avLst/>
            </a:prstGeom>
            <a:solidFill>
              <a:srgbClr val="B90000"/>
            </a:solidFill>
            <a:ln>
              <a:noFill/>
            </a:ln>
            <a:scene3d>
              <a:camera prst="isometricOffAxis2Top"/>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prstMaterial="powder"/>
            </a:bodyPr>
            <a:lstStyle/>
            <a:p>
              <a:pPr algn="ctr"/>
              <a:endParaRPr lang="en-US"/>
            </a:p>
          </p:txBody>
        </p:sp>
      </p:grpSp>
      <p:grpSp>
        <p:nvGrpSpPr>
          <p:cNvPr id="53" name="Group 52">
            <a:extLst>
              <a:ext uri="{FF2B5EF4-FFF2-40B4-BE49-F238E27FC236}">
                <a16:creationId xmlns:a16="http://schemas.microsoft.com/office/drawing/2014/main" id="{DB2CCFA1-553C-BF40-0FA5-2DB35161C7FC}"/>
              </a:ext>
            </a:extLst>
          </p:cNvPr>
          <p:cNvGrpSpPr/>
          <p:nvPr/>
        </p:nvGrpSpPr>
        <p:grpSpPr>
          <a:xfrm>
            <a:off x="5872779" y="1991959"/>
            <a:ext cx="443888" cy="3790986"/>
            <a:chOff x="5872779" y="1991959"/>
            <a:chExt cx="443888" cy="3790986"/>
          </a:xfrm>
        </p:grpSpPr>
        <p:sp>
          <p:nvSpPr>
            <p:cNvPr id="36" name="Flowchart: Stored Data 35">
              <a:extLst>
                <a:ext uri="{FF2B5EF4-FFF2-40B4-BE49-F238E27FC236}">
                  <a16:creationId xmlns:a16="http://schemas.microsoft.com/office/drawing/2014/main" id="{1B805A71-BFBE-F3BA-2DEF-B971B9E4B464}"/>
                </a:ext>
              </a:extLst>
            </p:cNvPr>
            <p:cNvSpPr/>
            <p:nvPr/>
          </p:nvSpPr>
          <p:spPr>
            <a:xfrm rot="16200000">
              <a:off x="5649130" y="2273779"/>
              <a:ext cx="891185" cy="443888"/>
            </a:xfrm>
            <a:prstGeom prst="flowChartOnlineStorage">
              <a:avLst/>
            </a:prstGeom>
            <a:gradFill>
              <a:gsLst>
                <a:gs pos="0">
                  <a:srgbClr val="9A0000"/>
                </a:gs>
                <a:gs pos="56000">
                  <a:srgbClr val="BA0101"/>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1ADBBA94-98E8-BAED-CA31-48352F9C9953}"/>
                </a:ext>
              </a:extLst>
            </p:cNvPr>
            <p:cNvCxnSpPr>
              <a:cxnSpLocks/>
            </p:cNvCxnSpPr>
            <p:nvPr/>
          </p:nvCxnSpPr>
          <p:spPr>
            <a:xfrm>
              <a:off x="6089491" y="1991959"/>
              <a:ext cx="6507" cy="3790986"/>
            </a:xfrm>
            <a:prstGeom prst="line">
              <a:avLst/>
            </a:prstGeom>
            <a:ln w="28575">
              <a:gradFill flip="none" rotWithShape="1">
                <a:gsLst>
                  <a:gs pos="0">
                    <a:srgbClr val="FF0000"/>
                  </a:gs>
                  <a:gs pos="57000">
                    <a:srgbClr val="C00000"/>
                  </a:gs>
                </a:gsLst>
                <a:lin ang="16200000" scaled="1"/>
                <a:tileRect/>
              </a:gradFill>
            </a:ln>
          </p:spPr>
          <p:style>
            <a:lnRef idx="3">
              <a:schemeClr val="dk1"/>
            </a:lnRef>
            <a:fillRef idx="0">
              <a:schemeClr val="dk1"/>
            </a:fillRef>
            <a:effectRef idx="2">
              <a:schemeClr val="dk1"/>
            </a:effectRef>
            <a:fontRef idx="minor">
              <a:schemeClr val="tx1"/>
            </a:fontRef>
          </p:style>
        </p:cxnSp>
      </p:grpSp>
      <p:cxnSp>
        <p:nvCxnSpPr>
          <p:cNvPr id="47" name="Straight Connector 46">
            <a:extLst>
              <a:ext uri="{FF2B5EF4-FFF2-40B4-BE49-F238E27FC236}">
                <a16:creationId xmlns:a16="http://schemas.microsoft.com/office/drawing/2014/main" id="{05988944-BB4C-564E-D776-CD05DBD36168}"/>
              </a:ext>
            </a:extLst>
          </p:cNvPr>
          <p:cNvCxnSpPr>
            <a:cxnSpLocks/>
          </p:cNvCxnSpPr>
          <p:nvPr/>
        </p:nvCxnSpPr>
        <p:spPr>
          <a:xfrm flipH="1">
            <a:off x="6071515" y="3548187"/>
            <a:ext cx="648567" cy="0"/>
          </a:xfrm>
          <a:prstGeom prst="line">
            <a:avLst/>
          </a:prstGeom>
          <a:ln w="31750">
            <a:solidFill>
              <a:srgbClr val="B90000"/>
            </a:solidFill>
            <a:headEnd type="oval"/>
          </a:ln>
          <a:effectLst>
            <a:reflection stA="45000" endPos="0" dir="5400000" sy="-100000" algn="bl" rotWithShape="0"/>
          </a:effectLst>
        </p:spPr>
        <p:style>
          <a:lnRef idx="3">
            <a:schemeClr val="dk1"/>
          </a:lnRef>
          <a:fillRef idx="0">
            <a:schemeClr val="dk1"/>
          </a:fillRef>
          <a:effectRef idx="2">
            <a:schemeClr val="dk1"/>
          </a:effectRef>
          <a:fontRef idx="minor">
            <a:schemeClr val="tx1"/>
          </a:fontRef>
        </p:style>
      </p:cxnSp>
      <p:grpSp>
        <p:nvGrpSpPr>
          <p:cNvPr id="55" name="Group 54">
            <a:extLst>
              <a:ext uri="{FF2B5EF4-FFF2-40B4-BE49-F238E27FC236}">
                <a16:creationId xmlns:a16="http://schemas.microsoft.com/office/drawing/2014/main" id="{0D65F35C-10B6-6EF2-0866-08AF1461FCE0}"/>
              </a:ext>
            </a:extLst>
          </p:cNvPr>
          <p:cNvGrpSpPr/>
          <p:nvPr/>
        </p:nvGrpSpPr>
        <p:grpSpPr>
          <a:xfrm>
            <a:off x="6828840" y="3345011"/>
            <a:ext cx="443990" cy="406352"/>
            <a:chOff x="6828840" y="3345011"/>
            <a:chExt cx="443990" cy="406352"/>
          </a:xfrm>
        </p:grpSpPr>
        <p:sp>
          <p:nvSpPr>
            <p:cNvPr id="51" name="Oval 50">
              <a:extLst>
                <a:ext uri="{FF2B5EF4-FFF2-40B4-BE49-F238E27FC236}">
                  <a16:creationId xmlns:a16="http://schemas.microsoft.com/office/drawing/2014/main" id="{D415E0C5-40F2-CD9D-EA46-1AF7E17D234D}"/>
                </a:ext>
              </a:extLst>
            </p:cNvPr>
            <p:cNvSpPr/>
            <p:nvPr/>
          </p:nvSpPr>
          <p:spPr>
            <a:xfrm>
              <a:off x="6828840" y="3345012"/>
              <a:ext cx="406351" cy="406351"/>
            </a:xfrm>
            <a:prstGeom prst="ellipse">
              <a:avLst/>
            </a:prstGeom>
            <a:solidFill>
              <a:srgbClr val="B9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7849D00C-B523-B4EA-C2D7-8B82531369A7}"/>
                </a:ext>
              </a:extLst>
            </p:cNvPr>
            <p:cNvSpPr txBox="1"/>
            <p:nvPr/>
          </p:nvSpPr>
          <p:spPr>
            <a:xfrm>
              <a:off x="6841957" y="3345011"/>
              <a:ext cx="430873" cy="369332"/>
            </a:xfrm>
            <a:prstGeom prst="rect">
              <a:avLst/>
            </a:prstGeom>
            <a:noFill/>
          </p:spPr>
          <p:txBody>
            <a:bodyPr wrap="square" rtlCol="0">
              <a:spAutoFit/>
            </a:bodyPr>
            <a:lstStyle/>
            <a:p>
              <a:r>
                <a:rPr lang="en-US" b="1" dirty="0">
                  <a:solidFill>
                    <a:schemeClr val="bg1"/>
                  </a:solidFill>
                  <a:latin typeface="Times New Roman" panose="02020603050405020304" pitchFamily="18" charset="0"/>
                  <a:cs typeface="Times New Roman" panose="02020603050405020304" pitchFamily="18" charset="0"/>
                </a:rPr>
                <a:t>01</a:t>
              </a:r>
            </a:p>
          </p:txBody>
        </p:sp>
      </p:grpSp>
      <p:grpSp>
        <p:nvGrpSpPr>
          <p:cNvPr id="57" name="Group 56">
            <a:extLst>
              <a:ext uri="{FF2B5EF4-FFF2-40B4-BE49-F238E27FC236}">
                <a16:creationId xmlns:a16="http://schemas.microsoft.com/office/drawing/2014/main" id="{6F2FD0BE-04F5-FB14-A2A8-5363368C91DB}"/>
              </a:ext>
            </a:extLst>
          </p:cNvPr>
          <p:cNvGrpSpPr/>
          <p:nvPr/>
        </p:nvGrpSpPr>
        <p:grpSpPr>
          <a:xfrm>
            <a:off x="4925114" y="4279864"/>
            <a:ext cx="430873" cy="406352"/>
            <a:chOff x="4925114" y="4279864"/>
            <a:chExt cx="430873" cy="406352"/>
          </a:xfrm>
        </p:grpSpPr>
        <p:sp>
          <p:nvSpPr>
            <p:cNvPr id="52" name="Oval 51">
              <a:extLst>
                <a:ext uri="{FF2B5EF4-FFF2-40B4-BE49-F238E27FC236}">
                  <a16:creationId xmlns:a16="http://schemas.microsoft.com/office/drawing/2014/main" id="{98FD890B-30FC-6274-9F31-113AA5CD2D33}"/>
                </a:ext>
              </a:extLst>
            </p:cNvPr>
            <p:cNvSpPr/>
            <p:nvPr/>
          </p:nvSpPr>
          <p:spPr>
            <a:xfrm>
              <a:off x="4937376" y="4279865"/>
              <a:ext cx="406351" cy="406351"/>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A2C054D0-9BDA-1981-655A-CD25E8E088DA}"/>
                </a:ext>
              </a:extLst>
            </p:cNvPr>
            <p:cNvSpPr txBox="1"/>
            <p:nvPr/>
          </p:nvSpPr>
          <p:spPr>
            <a:xfrm>
              <a:off x="4925114" y="4279864"/>
              <a:ext cx="430873" cy="369332"/>
            </a:xfrm>
            <a:prstGeom prst="rect">
              <a:avLst/>
            </a:prstGeom>
            <a:noFill/>
          </p:spPr>
          <p:txBody>
            <a:bodyPr wrap="square" rtlCol="0">
              <a:spAutoFit/>
            </a:bodyPr>
            <a:lstStyle/>
            <a:p>
              <a:r>
                <a:rPr lang="en-US" b="1" dirty="0">
                  <a:solidFill>
                    <a:schemeClr val="bg1"/>
                  </a:solidFill>
                  <a:latin typeface="Times New Roman" panose="02020603050405020304" pitchFamily="18" charset="0"/>
                  <a:cs typeface="Times New Roman" panose="02020603050405020304" pitchFamily="18" charset="0"/>
                </a:rPr>
                <a:t>02</a:t>
              </a:r>
            </a:p>
          </p:txBody>
        </p:sp>
      </p:grpSp>
      <p:grpSp>
        <p:nvGrpSpPr>
          <p:cNvPr id="2" name="Group 1">
            <a:extLst>
              <a:ext uri="{FF2B5EF4-FFF2-40B4-BE49-F238E27FC236}">
                <a16:creationId xmlns:a16="http://schemas.microsoft.com/office/drawing/2014/main" id="{ECBD406F-8AEF-0D7C-7661-AFFE83AE0AC1}"/>
              </a:ext>
            </a:extLst>
          </p:cNvPr>
          <p:cNvGrpSpPr/>
          <p:nvPr/>
        </p:nvGrpSpPr>
        <p:grpSpPr>
          <a:xfrm rot="16200000">
            <a:off x="-2821224" y="1812730"/>
            <a:ext cx="2780033" cy="2780033"/>
            <a:chOff x="-1704803" y="1812730"/>
            <a:chExt cx="2780033" cy="2780033"/>
          </a:xfrm>
        </p:grpSpPr>
        <p:grpSp>
          <p:nvGrpSpPr>
            <p:cNvPr id="4" name="Group 3">
              <a:extLst>
                <a:ext uri="{FF2B5EF4-FFF2-40B4-BE49-F238E27FC236}">
                  <a16:creationId xmlns:a16="http://schemas.microsoft.com/office/drawing/2014/main" id="{09CBBFAA-F22D-720B-5293-B40F81BD5022}"/>
                </a:ext>
              </a:extLst>
            </p:cNvPr>
            <p:cNvGrpSpPr/>
            <p:nvPr/>
          </p:nvGrpSpPr>
          <p:grpSpPr>
            <a:xfrm>
              <a:off x="-1704803" y="1812730"/>
              <a:ext cx="2780033" cy="2780033"/>
              <a:chOff x="4492797" y="2158170"/>
              <a:chExt cx="2780033" cy="2780033"/>
            </a:xfrm>
          </p:grpSpPr>
          <p:sp>
            <p:nvSpPr>
              <p:cNvPr id="6" name="Oval 5">
                <a:extLst>
                  <a:ext uri="{FF2B5EF4-FFF2-40B4-BE49-F238E27FC236}">
                    <a16:creationId xmlns:a16="http://schemas.microsoft.com/office/drawing/2014/main" id="{8738184E-590D-0D54-A1B1-AAAA317C1A09}"/>
                  </a:ext>
                </a:extLst>
              </p:cNvPr>
              <p:cNvSpPr/>
              <p:nvPr/>
            </p:nvSpPr>
            <p:spPr>
              <a:xfrm>
                <a:off x="4492797" y="2158170"/>
                <a:ext cx="2780033" cy="2780033"/>
              </a:xfrm>
              <a:prstGeom prst="ellipse">
                <a:avLst/>
              </a:prstGeom>
              <a:solidFill>
                <a:srgbClr val="B9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0A03B13-B813-3E87-DC73-E8E26B7FDD18}"/>
                  </a:ext>
                </a:extLst>
              </p:cNvPr>
              <p:cNvSpPr txBox="1"/>
              <p:nvPr/>
            </p:nvSpPr>
            <p:spPr>
              <a:xfrm>
                <a:off x="6268721" y="3117299"/>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01</a:t>
                </a:r>
              </a:p>
            </p:txBody>
          </p:sp>
        </p:grpSp>
        <p:sp>
          <p:nvSpPr>
            <p:cNvPr id="5" name="TextBox 4">
              <a:extLst>
                <a:ext uri="{FF2B5EF4-FFF2-40B4-BE49-F238E27FC236}">
                  <a16:creationId xmlns:a16="http://schemas.microsoft.com/office/drawing/2014/main" id="{EB857F13-C212-A5E5-CD92-B23C4EFD35B7}"/>
                </a:ext>
              </a:extLst>
            </p:cNvPr>
            <p:cNvSpPr txBox="1"/>
            <p:nvPr/>
          </p:nvSpPr>
          <p:spPr>
            <a:xfrm rot="10800000">
              <a:off x="-1671320" y="2733054"/>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02</a:t>
              </a:r>
            </a:p>
          </p:txBody>
        </p:sp>
      </p:grpSp>
    </p:spTree>
    <p:extLst>
      <p:ext uri="{BB962C8B-B14F-4D97-AF65-F5344CB8AC3E}">
        <p14:creationId xmlns:p14="http://schemas.microsoft.com/office/powerpoint/2010/main" val="3080695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53" presetClass="entr" presetSubtype="16"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p:cTn id="13" dur="500" fill="hold"/>
                                            <p:tgtEl>
                                              <p:spTgt spid="27"/>
                                            </p:tgtEl>
                                            <p:attrNameLst>
                                              <p:attrName>ppt_w</p:attrName>
                                            </p:attrNameLst>
                                          </p:cBhvr>
                                          <p:tavLst>
                                            <p:tav tm="0">
                                              <p:val>
                                                <p:fltVal val="0"/>
                                              </p:val>
                                            </p:tav>
                                            <p:tav tm="100000">
                                              <p:val>
                                                <p:strVal val="#ppt_w"/>
                                              </p:val>
                                            </p:tav>
                                          </p:tavLst>
                                        </p:anim>
                                        <p:anim calcmode="lin" valueType="num">
                                          <p:cBhvr>
                                            <p:cTn id="14" dur="500" fill="hold"/>
                                            <p:tgtEl>
                                              <p:spTgt spid="27"/>
                                            </p:tgtEl>
                                            <p:attrNameLst>
                                              <p:attrName>ppt_h</p:attrName>
                                            </p:attrNameLst>
                                          </p:cBhvr>
                                          <p:tavLst>
                                            <p:tav tm="0">
                                              <p:val>
                                                <p:fltVal val="0"/>
                                              </p:val>
                                            </p:tav>
                                            <p:tav tm="100000">
                                              <p:val>
                                                <p:strVal val="#ppt_h"/>
                                              </p:val>
                                            </p:tav>
                                          </p:tavLst>
                                        </p:anim>
                                        <p:animEffect transition="in" filter="fade">
                                          <p:cBhvr>
                                            <p:cTn id="15" dur="500"/>
                                            <p:tgtEl>
                                              <p:spTgt spid="27"/>
                                            </p:tgtEl>
                                          </p:cBhvr>
                                        </p:animEffect>
                                      </p:childTnLst>
                                    </p:cTn>
                                  </p:par>
                                </p:childTnLst>
                              </p:cTn>
                            </p:par>
                            <p:par>
                              <p:cTn id="16" fill="hold">
                                <p:stCondLst>
                                  <p:cond delay="2000"/>
                                </p:stCondLst>
                                <p:childTnLst>
                                  <p:par>
                                    <p:cTn id="17" presetID="2" presetClass="entr" presetSubtype="1" accel="4000" fill="hold" nodeType="afterEffect" p14:presetBounceEnd="30000">
                                      <p:stCondLst>
                                        <p:cond delay="0"/>
                                      </p:stCondLst>
                                      <p:childTnLst>
                                        <p:set>
                                          <p:cBhvr>
                                            <p:cTn id="18" dur="1" fill="hold">
                                              <p:stCondLst>
                                                <p:cond delay="0"/>
                                              </p:stCondLst>
                                            </p:cTn>
                                            <p:tgtEl>
                                              <p:spTgt spid="53"/>
                                            </p:tgtEl>
                                            <p:attrNameLst>
                                              <p:attrName>style.visibility</p:attrName>
                                            </p:attrNameLst>
                                          </p:cBhvr>
                                          <p:to>
                                            <p:strVal val="visible"/>
                                          </p:to>
                                        </p:set>
                                        <p:anim calcmode="lin" valueType="num" p14:bounceEnd="30000">
                                          <p:cBhvr additive="base">
                                            <p:cTn id="19" dur="500" fill="hold"/>
                                            <p:tgtEl>
                                              <p:spTgt spid="53"/>
                                            </p:tgtEl>
                                            <p:attrNameLst>
                                              <p:attrName>ppt_x</p:attrName>
                                            </p:attrNameLst>
                                          </p:cBhvr>
                                          <p:tavLst>
                                            <p:tav tm="0">
                                              <p:val>
                                                <p:strVal val="#ppt_x"/>
                                              </p:val>
                                            </p:tav>
                                            <p:tav tm="100000">
                                              <p:val>
                                                <p:strVal val="#ppt_x"/>
                                              </p:val>
                                            </p:tav>
                                          </p:tavLst>
                                        </p:anim>
                                        <p:anim calcmode="lin" valueType="num" p14:bounceEnd="30000">
                                          <p:cBhvr additive="base">
                                            <p:cTn id="20" dur="500" fill="hold"/>
                                            <p:tgtEl>
                                              <p:spTgt spid="53"/>
                                            </p:tgtEl>
                                            <p:attrNameLst>
                                              <p:attrName>ppt_y</p:attrName>
                                            </p:attrNameLst>
                                          </p:cBhvr>
                                          <p:tavLst>
                                            <p:tav tm="0">
                                              <p:val>
                                                <p:strVal val="0-#ppt_h/2"/>
                                              </p:val>
                                            </p:tav>
                                            <p:tav tm="100000">
                                              <p:val>
                                                <p:strVal val="#ppt_y"/>
                                              </p:val>
                                            </p:tav>
                                          </p:tavLst>
                                        </p:anim>
                                      </p:childTnLst>
                                    </p:cTn>
                                  </p:par>
                                </p:childTnLst>
                              </p:cTn>
                            </p:par>
                            <p:par>
                              <p:cTn id="21" fill="hold">
                                <p:stCondLst>
                                  <p:cond delay="3000"/>
                                </p:stCondLst>
                                <p:childTnLst>
                                  <p:par>
                                    <p:cTn id="22" presetID="22" presetClass="entr" presetSubtype="8" fill="hold" nodeType="after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wipe(left)">
                                          <p:cBhvr>
                                            <p:cTn id="24" dur="500"/>
                                            <p:tgtEl>
                                              <p:spTgt spid="47"/>
                                            </p:tgtEl>
                                          </p:cBhvr>
                                        </p:animEffect>
                                      </p:childTnLst>
                                    </p:cTn>
                                  </p:par>
                                </p:childTnLst>
                              </p:cTn>
                            </p:par>
                            <p:par>
                              <p:cTn id="25" fill="hold">
                                <p:stCondLst>
                                  <p:cond delay="3500"/>
                                </p:stCondLst>
                                <p:childTnLst>
                                  <p:par>
                                    <p:cTn id="26" presetID="6" presetClass="entr" presetSubtype="32" fill="hold" nodeType="after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circle(out)">
                                          <p:cBhvr>
                                            <p:cTn id="28" dur="500"/>
                                            <p:tgtEl>
                                              <p:spTgt spid="55"/>
                                            </p:tgtEl>
                                          </p:cBhvr>
                                        </p:animEffect>
                                      </p:childTnLst>
                                    </p:cTn>
                                  </p:par>
                                </p:childTnLst>
                              </p:cTn>
                            </p:par>
                            <p:par>
                              <p:cTn id="29" fill="hold">
                                <p:stCondLst>
                                  <p:cond delay="4000"/>
                                </p:stCondLst>
                                <p:childTnLst>
                                  <p:par>
                                    <p:cTn id="30" presetID="22" presetClass="entr" presetSubtype="8" fill="hold" grpId="0" nodeType="afterEffect">
                                      <p:stCondLst>
                                        <p:cond delay="0"/>
                                      </p:stCondLst>
                                      <p:iterate type="lt">
                                        <p:tmPct val="10000"/>
                                      </p:iterate>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4950"/>
                                </p:stCondLst>
                                <p:childTnLst>
                                  <p:par>
                                    <p:cTn id="34" presetID="22" presetClass="entr" presetSubtype="2" fill="hold" nodeType="afterEffect">
                                      <p:stCondLst>
                                        <p:cond delay="0"/>
                                      </p:stCondLst>
                                      <p:childTnLst>
                                        <p:set>
                                          <p:cBhvr>
                                            <p:cTn id="35" dur="1" fill="hold">
                                              <p:stCondLst>
                                                <p:cond delay="0"/>
                                              </p:stCondLst>
                                            </p:cTn>
                                            <p:tgtEl>
                                              <p:spTgt spid="50"/>
                                            </p:tgtEl>
                                            <p:attrNameLst>
                                              <p:attrName>style.visibility</p:attrName>
                                            </p:attrNameLst>
                                          </p:cBhvr>
                                          <p:to>
                                            <p:strVal val="visible"/>
                                          </p:to>
                                        </p:set>
                                        <p:animEffect transition="in" filter="wipe(right)">
                                          <p:cBhvr>
                                            <p:cTn id="36" dur="500"/>
                                            <p:tgtEl>
                                              <p:spTgt spid="50"/>
                                            </p:tgtEl>
                                          </p:cBhvr>
                                        </p:animEffect>
                                      </p:childTnLst>
                                    </p:cTn>
                                  </p:par>
                                </p:childTnLst>
                              </p:cTn>
                            </p:par>
                            <p:par>
                              <p:cTn id="37" fill="hold">
                                <p:stCondLst>
                                  <p:cond delay="5450"/>
                                </p:stCondLst>
                                <p:childTnLst>
                                  <p:par>
                                    <p:cTn id="38" presetID="6" presetClass="entr" presetSubtype="32" fill="hold" nodeType="afterEffect">
                                      <p:stCondLst>
                                        <p:cond delay="0"/>
                                      </p:stCondLst>
                                      <p:childTnLst>
                                        <p:set>
                                          <p:cBhvr>
                                            <p:cTn id="39" dur="1" fill="hold">
                                              <p:stCondLst>
                                                <p:cond delay="0"/>
                                              </p:stCondLst>
                                            </p:cTn>
                                            <p:tgtEl>
                                              <p:spTgt spid="57"/>
                                            </p:tgtEl>
                                            <p:attrNameLst>
                                              <p:attrName>style.visibility</p:attrName>
                                            </p:attrNameLst>
                                          </p:cBhvr>
                                          <p:to>
                                            <p:strVal val="visible"/>
                                          </p:to>
                                        </p:set>
                                        <p:animEffect transition="in" filter="circle(out)">
                                          <p:cBhvr>
                                            <p:cTn id="40" dur="500"/>
                                            <p:tgtEl>
                                              <p:spTgt spid="57"/>
                                            </p:tgtEl>
                                          </p:cBhvr>
                                        </p:animEffect>
                                      </p:childTnLst>
                                    </p:cTn>
                                  </p:par>
                                </p:childTnLst>
                              </p:cTn>
                            </p:par>
                            <p:par>
                              <p:cTn id="41" fill="hold">
                                <p:stCondLst>
                                  <p:cond delay="5950"/>
                                </p:stCondLst>
                                <p:childTnLst>
                                  <p:par>
                                    <p:cTn id="42" presetID="22" presetClass="entr" presetSubtype="8" fill="hold" grpId="0" nodeType="afterEffect">
                                      <p:stCondLst>
                                        <p:cond delay="0"/>
                                      </p:stCondLst>
                                      <p:iterate type="lt">
                                        <p:tmPct val="10000"/>
                                      </p:iterate>
                                      <p:childTnLst>
                                        <p:set>
                                          <p:cBhvr>
                                            <p:cTn id="43" dur="1" fill="hold">
                                              <p:stCondLst>
                                                <p:cond delay="0"/>
                                              </p:stCondLst>
                                            </p:cTn>
                                            <p:tgtEl>
                                              <p:spTgt spid="18"/>
                                            </p:tgtEl>
                                            <p:attrNameLst>
                                              <p:attrName>style.visibility</p:attrName>
                                            </p:attrNameLst>
                                          </p:cBhvr>
                                          <p:to>
                                            <p:strVal val="visible"/>
                                          </p:to>
                                        </p:set>
                                        <p:animEffect transition="in" filter="wipe(left)">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7" grpId="0"/>
          <p:bldP spid="1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53" presetClass="entr" presetSubtype="16"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p:cTn id="13" dur="500" fill="hold"/>
                                            <p:tgtEl>
                                              <p:spTgt spid="27"/>
                                            </p:tgtEl>
                                            <p:attrNameLst>
                                              <p:attrName>ppt_w</p:attrName>
                                            </p:attrNameLst>
                                          </p:cBhvr>
                                          <p:tavLst>
                                            <p:tav tm="0">
                                              <p:val>
                                                <p:fltVal val="0"/>
                                              </p:val>
                                            </p:tav>
                                            <p:tav tm="100000">
                                              <p:val>
                                                <p:strVal val="#ppt_w"/>
                                              </p:val>
                                            </p:tav>
                                          </p:tavLst>
                                        </p:anim>
                                        <p:anim calcmode="lin" valueType="num">
                                          <p:cBhvr>
                                            <p:cTn id="14" dur="500" fill="hold"/>
                                            <p:tgtEl>
                                              <p:spTgt spid="27"/>
                                            </p:tgtEl>
                                            <p:attrNameLst>
                                              <p:attrName>ppt_h</p:attrName>
                                            </p:attrNameLst>
                                          </p:cBhvr>
                                          <p:tavLst>
                                            <p:tav tm="0">
                                              <p:val>
                                                <p:fltVal val="0"/>
                                              </p:val>
                                            </p:tav>
                                            <p:tav tm="100000">
                                              <p:val>
                                                <p:strVal val="#ppt_h"/>
                                              </p:val>
                                            </p:tav>
                                          </p:tavLst>
                                        </p:anim>
                                        <p:animEffect transition="in" filter="fade">
                                          <p:cBhvr>
                                            <p:cTn id="15" dur="500"/>
                                            <p:tgtEl>
                                              <p:spTgt spid="27"/>
                                            </p:tgtEl>
                                          </p:cBhvr>
                                        </p:animEffect>
                                      </p:childTnLst>
                                    </p:cTn>
                                  </p:par>
                                </p:childTnLst>
                              </p:cTn>
                            </p:par>
                            <p:par>
                              <p:cTn id="16" fill="hold">
                                <p:stCondLst>
                                  <p:cond delay="2000"/>
                                </p:stCondLst>
                                <p:childTnLst>
                                  <p:par>
                                    <p:cTn id="17" presetID="2" presetClass="entr" presetSubtype="1" accel="4000" fill="hold" nodeType="afterEffect">
                                      <p:stCondLst>
                                        <p:cond delay="0"/>
                                      </p:stCondLst>
                                      <p:childTnLst>
                                        <p:set>
                                          <p:cBhvr>
                                            <p:cTn id="18" dur="1" fill="hold">
                                              <p:stCondLst>
                                                <p:cond delay="0"/>
                                              </p:stCondLst>
                                            </p:cTn>
                                            <p:tgtEl>
                                              <p:spTgt spid="53"/>
                                            </p:tgtEl>
                                            <p:attrNameLst>
                                              <p:attrName>style.visibility</p:attrName>
                                            </p:attrNameLst>
                                          </p:cBhvr>
                                          <p:to>
                                            <p:strVal val="visible"/>
                                          </p:to>
                                        </p:set>
                                        <p:anim calcmode="lin" valueType="num">
                                          <p:cBhvr additive="base">
                                            <p:cTn id="19" dur="500" fill="hold"/>
                                            <p:tgtEl>
                                              <p:spTgt spid="53"/>
                                            </p:tgtEl>
                                            <p:attrNameLst>
                                              <p:attrName>ppt_x</p:attrName>
                                            </p:attrNameLst>
                                          </p:cBhvr>
                                          <p:tavLst>
                                            <p:tav tm="0">
                                              <p:val>
                                                <p:strVal val="#ppt_x"/>
                                              </p:val>
                                            </p:tav>
                                            <p:tav tm="100000">
                                              <p:val>
                                                <p:strVal val="#ppt_x"/>
                                              </p:val>
                                            </p:tav>
                                          </p:tavLst>
                                        </p:anim>
                                        <p:anim calcmode="lin" valueType="num">
                                          <p:cBhvr additive="base">
                                            <p:cTn id="20" dur="500" fill="hold"/>
                                            <p:tgtEl>
                                              <p:spTgt spid="53"/>
                                            </p:tgtEl>
                                            <p:attrNameLst>
                                              <p:attrName>ppt_y</p:attrName>
                                            </p:attrNameLst>
                                          </p:cBhvr>
                                          <p:tavLst>
                                            <p:tav tm="0">
                                              <p:val>
                                                <p:strVal val="0-#ppt_h/2"/>
                                              </p:val>
                                            </p:tav>
                                            <p:tav tm="100000">
                                              <p:val>
                                                <p:strVal val="#ppt_y"/>
                                              </p:val>
                                            </p:tav>
                                          </p:tavLst>
                                        </p:anim>
                                      </p:childTnLst>
                                    </p:cTn>
                                  </p:par>
                                </p:childTnLst>
                              </p:cTn>
                            </p:par>
                            <p:par>
                              <p:cTn id="21" fill="hold">
                                <p:stCondLst>
                                  <p:cond delay="3000"/>
                                </p:stCondLst>
                                <p:childTnLst>
                                  <p:par>
                                    <p:cTn id="22" presetID="22" presetClass="entr" presetSubtype="8" fill="hold" nodeType="after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wipe(left)">
                                          <p:cBhvr>
                                            <p:cTn id="24" dur="500"/>
                                            <p:tgtEl>
                                              <p:spTgt spid="47"/>
                                            </p:tgtEl>
                                          </p:cBhvr>
                                        </p:animEffect>
                                      </p:childTnLst>
                                    </p:cTn>
                                  </p:par>
                                </p:childTnLst>
                              </p:cTn>
                            </p:par>
                            <p:par>
                              <p:cTn id="25" fill="hold">
                                <p:stCondLst>
                                  <p:cond delay="3500"/>
                                </p:stCondLst>
                                <p:childTnLst>
                                  <p:par>
                                    <p:cTn id="26" presetID="6" presetClass="entr" presetSubtype="32" fill="hold" nodeType="after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circle(out)">
                                          <p:cBhvr>
                                            <p:cTn id="28" dur="500"/>
                                            <p:tgtEl>
                                              <p:spTgt spid="55"/>
                                            </p:tgtEl>
                                          </p:cBhvr>
                                        </p:animEffect>
                                      </p:childTnLst>
                                    </p:cTn>
                                  </p:par>
                                </p:childTnLst>
                              </p:cTn>
                            </p:par>
                            <p:par>
                              <p:cTn id="29" fill="hold">
                                <p:stCondLst>
                                  <p:cond delay="4000"/>
                                </p:stCondLst>
                                <p:childTnLst>
                                  <p:par>
                                    <p:cTn id="30" presetID="22" presetClass="entr" presetSubtype="8" fill="hold" grpId="0" nodeType="afterEffect">
                                      <p:stCondLst>
                                        <p:cond delay="0"/>
                                      </p:stCondLst>
                                      <p:iterate type="lt">
                                        <p:tmPct val="10000"/>
                                      </p:iterate>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4950"/>
                                </p:stCondLst>
                                <p:childTnLst>
                                  <p:par>
                                    <p:cTn id="34" presetID="22" presetClass="entr" presetSubtype="2" fill="hold" nodeType="afterEffect">
                                      <p:stCondLst>
                                        <p:cond delay="0"/>
                                      </p:stCondLst>
                                      <p:childTnLst>
                                        <p:set>
                                          <p:cBhvr>
                                            <p:cTn id="35" dur="1" fill="hold">
                                              <p:stCondLst>
                                                <p:cond delay="0"/>
                                              </p:stCondLst>
                                            </p:cTn>
                                            <p:tgtEl>
                                              <p:spTgt spid="50"/>
                                            </p:tgtEl>
                                            <p:attrNameLst>
                                              <p:attrName>style.visibility</p:attrName>
                                            </p:attrNameLst>
                                          </p:cBhvr>
                                          <p:to>
                                            <p:strVal val="visible"/>
                                          </p:to>
                                        </p:set>
                                        <p:animEffect transition="in" filter="wipe(right)">
                                          <p:cBhvr>
                                            <p:cTn id="36" dur="500"/>
                                            <p:tgtEl>
                                              <p:spTgt spid="50"/>
                                            </p:tgtEl>
                                          </p:cBhvr>
                                        </p:animEffect>
                                      </p:childTnLst>
                                    </p:cTn>
                                  </p:par>
                                </p:childTnLst>
                              </p:cTn>
                            </p:par>
                            <p:par>
                              <p:cTn id="37" fill="hold">
                                <p:stCondLst>
                                  <p:cond delay="5450"/>
                                </p:stCondLst>
                                <p:childTnLst>
                                  <p:par>
                                    <p:cTn id="38" presetID="6" presetClass="entr" presetSubtype="32" fill="hold" nodeType="afterEffect">
                                      <p:stCondLst>
                                        <p:cond delay="0"/>
                                      </p:stCondLst>
                                      <p:childTnLst>
                                        <p:set>
                                          <p:cBhvr>
                                            <p:cTn id="39" dur="1" fill="hold">
                                              <p:stCondLst>
                                                <p:cond delay="0"/>
                                              </p:stCondLst>
                                            </p:cTn>
                                            <p:tgtEl>
                                              <p:spTgt spid="57"/>
                                            </p:tgtEl>
                                            <p:attrNameLst>
                                              <p:attrName>style.visibility</p:attrName>
                                            </p:attrNameLst>
                                          </p:cBhvr>
                                          <p:to>
                                            <p:strVal val="visible"/>
                                          </p:to>
                                        </p:set>
                                        <p:animEffect transition="in" filter="circle(out)">
                                          <p:cBhvr>
                                            <p:cTn id="40" dur="500"/>
                                            <p:tgtEl>
                                              <p:spTgt spid="57"/>
                                            </p:tgtEl>
                                          </p:cBhvr>
                                        </p:animEffect>
                                      </p:childTnLst>
                                    </p:cTn>
                                  </p:par>
                                </p:childTnLst>
                              </p:cTn>
                            </p:par>
                            <p:par>
                              <p:cTn id="41" fill="hold">
                                <p:stCondLst>
                                  <p:cond delay="5950"/>
                                </p:stCondLst>
                                <p:childTnLst>
                                  <p:par>
                                    <p:cTn id="42" presetID="22" presetClass="entr" presetSubtype="8" fill="hold" grpId="0" nodeType="afterEffect">
                                      <p:stCondLst>
                                        <p:cond delay="0"/>
                                      </p:stCondLst>
                                      <p:iterate type="lt">
                                        <p:tmPct val="10000"/>
                                      </p:iterate>
                                      <p:childTnLst>
                                        <p:set>
                                          <p:cBhvr>
                                            <p:cTn id="43" dur="1" fill="hold">
                                              <p:stCondLst>
                                                <p:cond delay="0"/>
                                              </p:stCondLst>
                                            </p:cTn>
                                            <p:tgtEl>
                                              <p:spTgt spid="18"/>
                                            </p:tgtEl>
                                            <p:attrNameLst>
                                              <p:attrName>style.visibility</p:attrName>
                                            </p:attrNameLst>
                                          </p:cBhvr>
                                          <p:to>
                                            <p:strVal val="visible"/>
                                          </p:to>
                                        </p:set>
                                        <p:animEffect transition="in" filter="wipe(left)">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7" grpId="0"/>
          <p:bldP spid="18"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245A2363-5E32-BADF-752C-33339CD457AC}"/>
              </a:ext>
            </a:extLst>
          </p:cNvPr>
          <p:cNvSpPr/>
          <p:nvPr/>
        </p:nvSpPr>
        <p:spPr>
          <a:xfrm>
            <a:off x="-1158240" y="0"/>
            <a:ext cx="4777982" cy="6858000"/>
          </a:xfrm>
          <a:prstGeom prst="roundRect">
            <a:avLst/>
          </a:prstGeom>
          <a:solidFill>
            <a:schemeClr val="bg1">
              <a:lumMod val="95000"/>
            </a:schemeClr>
          </a:solidFill>
          <a:ln>
            <a:noFill/>
          </a:ln>
          <a:effectLst>
            <a:outerShdw blurRad="50800" dist="38100" algn="l" rotWithShape="0">
              <a:prstClr val="black">
                <a:alpha val="3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3A54F470-CD0B-5991-E483-F2BA7D8AB87C}"/>
              </a:ext>
            </a:extLst>
          </p:cNvPr>
          <p:cNvSpPr txBox="1"/>
          <p:nvPr/>
        </p:nvSpPr>
        <p:spPr>
          <a:xfrm>
            <a:off x="1176830" y="2887275"/>
            <a:ext cx="2534352" cy="630942"/>
          </a:xfrm>
          <a:prstGeom prst="rect">
            <a:avLst/>
          </a:prstGeom>
          <a:noFill/>
        </p:spPr>
        <p:txBody>
          <a:bodyPr wrap="square">
            <a:spAutoFit/>
          </a:bodyPr>
          <a:lstStyle/>
          <a:p>
            <a:r>
              <a:rPr lang="en-US" sz="3500" b="1" dirty="0">
                <a:latin typeface="Times New Roman" panose="02020603050405020304" pitchFamily="18" charset="0"/>
                <a:cs typeface="Times New Roman" panose="02020603050405020304" pitchFamily="18" charset="0"/>
              </a:rPr>
              <a:t>Objectives</a:t>
            </a:r>
          </a:p>
        </p:txBody>
      </p:sp>
      <p:pic>
        <p:nvPicPr>
          <p:cNvPr id="8" name="Picture 7">
            <a:extLst>
              <a:ext uri="{FF2B5EF4-FFF2-40B4-BE49-F238E27FC236}">
                <a16:creationId xmlns:a16="http://schemas.microsoft.com/office/drawing/2014/main" id="{45E4888A-CDC2-EE5C-CE99-0210EAEE3B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6255" y="733505"/>
            <a:ext cx="4525185" cy="2503889"/>
          </a:xfrm>
          <a:prstGeom prst="rect">
            <a:avLst/>
          </a:prstGeom>
        </p:spPr>
      </p:pic>
      <p:sp>
        <p:nvSpPr>
          <p:cNvPr id="9" name="TextBox 8">
            <a:extLst>
              <a:ext uri="{FF2B5EF4-FFF2-40B4-BE49-F238E27FC236}">
                <a16:creationId xmlns:a16="http://schemas.microsoft.com/office/drawing/2014/main" id="{141622B2-F445-5E07-2F56-DCAA7FC4080A}"/>
              </a:ext>
            </a:extLst>
          </p:cNvPr>
          <p:cNvSpPr txBox="1"/>
          <p:nvPr/>
        </p:nvSpPr>
        <p:spPr>
          <a:xfrm>
            <a:off x="4439920" y="3782377"/>
            <a:ext cx="6868160" cy="707886"/>
          </a:xfrm>
          <a:prstGeom prst="rect">
            <a:avLst/>
          </a:prstGeom>
          <a:noFill/>
        </p:spPr>
        <p:txBody>
          <a:bodyPr wrap="square" rtlCol="0">
            <a:spAutoFit/>
          </a:bodyPr>
          <a:lstStyle/>
          <a:p>
            <a:pPr algn="just"/>
            <a:r>
              <a:rPr lang="en-US" sz="2000" b="1" i="0" dirty="0">
                <a:solidFill>
                  <a:srgbClr val="000000"/>
                </a:solidFill>
                <a:effectLst/>
                <a:latin typeface="Times New Roman" panose="02020603050405020304" pitchFamily="18" charset="0"/>
                <a:cs typeface="Times New Roman" panose="02020603050405020304" pitchFamily="18" charset="0"/>
              </a:rPr>
              <a:t>This project involves designing and documenting the network architecture of two interconnected enterprises .</a:t>
            </a:r>
            <a:endParaRPr lang="en-US" sz="2000"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EF643FD0-DBB2-313D-8DF5-EF10D3F9FE5B}"/>
              </a:ext>
            </a:extLst>
          </p:cNvPr>
          <p:cNvSpPr txBox="1"/>
          <p:nvPr/>
        </p:nvSpPr>
        <p:spPr>
          <a:xfrm>
            <a:off x="4439920" y="4725981"/>
            <a:ext cx="6949440" cy="923330"/>
          </a:xfrm>
          <a:prstGeom prst="rect">
            <a:avLst/>
          </a:prstGeom>
          <a:noFill/>
        </p:spPr>
        <p:txBody>
          <a:bodyPr wrap="square">
            <a:spAutoFit/>
          </a:bodyPr>
          <a:lstStyle/>
          <a:p>
            <a:pPr algn="just"/>
            <a:r>
              <a:rPr lang="en-US" b="1" i="0" dirty="0">
                <a:solidFill>
                  <a:srgbClr val="9A0000"/>
                </a:solidFill>
                <a:effectLst/>
              </a:rPr>
              <a:t>The goal is to ensure efficient communication, redundancy, and scalability while implementing advanced services like DHCP, DNS, and dynamic routing protocols Connectivity .</a:t>
            </a:r>
            <a:endParaRPr lang="en-US" dirty="0">
              <a:solidFill>
                <a:srgbClr val="9A0000"/>
              </a:solidFill>
            </a:endParaRPr>
          </a:p>
        </p:txBody>
      </p:sp>
      <p:grpSp>
        <p:nvGrpSpPr>
          <p:cNvPr id="10" name="Group 9">
            <a:extLst>
              <a:ext uri="{FF2B5EF4-FFF2-40B4-BE49-F238E27FC236}">
                <a16:creationId xmlns:a16="http://schemas.microsoft.com/office/drawing/2014/main" id="{FED42F92-96BC-7A54-C994-297710906120}"/>
              </a:ext>
            </a:extLst>
          </p:cNvPr>
          <p:cNvGrpSpPr/>
          <p:nvPr/>
        </p:nvGrpSpPr>
        <p:grpSpPr>
          <a:xfrm>
            <a:off x="-1704803" y="1812730"/>
            <a:ext cx="2780033" cy="2780033"/>
            <a:chOff x="-1704803" y="1812730"/>
            <a:chExt cx="2780033" cy="2780033"/>
          </a:xfrm>
        </p:grpSpPr>
        <p:grpSp>
          <p:nvGrpSpPr>
            <p:cNvPr id="3" name="Group 2">
              <a:extLst>
                <a:ext uri="{FF2B5EF4-FFF2-40B4-BE49-F238E27FC236}">
                  <a16:creationId xmlns:a16="http://schemas.microsoft.com/office/drawing/2014/main" id="{B517D3E9-6D9A-CCDA-74BD-9998082291EC}"/>
                </a:ext>
              </a:extLst>
            </p:cNvPr>
            <p:cNvGrpSpPr/>
            <p:nvPr/>
          </p:nvGrpSpPr>
          <p:grpSpPr>
            <a:xfrm>
              <a:off x="-1704803" y="1812730"/>
              <a:ext cx="2780033" cy="2780033"/>
              <a:chOff x="4492797" y="2158170"/>
              <a:chExt cx="2780033" cy="2780033"/>
            </a:xfrm>
          </p:grpSpPr>
          <p:sp>
            <p:nvSpPr>
              <p:cNvPr id="4" name="Oval 3">
                <a:extLst>
                  <a:ext uri="{FF2B5EF4-FFF2-40B4-BE49-F238E27FC236}">
                    <a16:creationId xmlns:a16="http://schemas.microsoft.com/office/drawing/2014/main" id="{7C226640-2E83-0364-3D3B-21165E7CCF6F}"/>
                  </a:ext>
                </a:extLst>
              </p:cNvPr>
              <p:cNvSpPr/>
              <p:nvPr/>
            </p:nvSpPr>
            <p:spPr>
              <a:xfrm>
                <a:off x="4492797" y="2158170"/>
                <a:ext cx="2780033" cy="2780033"/>
              </a:xfrm>
              <a:prstGeom prst="ellipse">
                <a:avLst/>
              </a:prstGeom>
              <a:solidFill>
                <a:srgbClr val="B9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747B064-9C1B-DBBC-781B-48076F587518}"/>
                  </a:ext>
                </a:extLst>
              </p:cNvPr>
              <p:cNvSpPr txBox="1"/>
              <p:nvPr/>
            </p:nvSpPr>
            <p:spPr>
              <a:xfrm>
                <a:off x="6268721" y="3117299"/>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01</a:t>
                </a:r>
              </a:p>
            </p:txBody>
          </p:sp>
        </p:grpSp>
        <p:sp>
          <p:nvSpPr>
            <p:cNvPr id="7" name="TextBox 6">
              <a:extLst>
                <a:ext uri="{FF2B5EF4-FFF2-40B4-BE49-F238E27FC236}">
                  <a16:creationId xmlns:a16="http://schemas.microsoft.com/office/drawing/2014/main" id="{229BCEBE-5F1B-F695-754E-3A9A81A111FC}"/>
                </a:ext>
              </a:extLst>
            </p:cNvPr>
            <p:cNvSpPr txBox="1"/>
            <p:nvPr/>
          </p:nvSpPr>
          <p:spPr>
            <a:xfrm rot="10800000">
              <a:off x="-1671320" y="2733054"/>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02</a:t>
              </a:r>
            </a:p>
          </p:txBody>
        </p:sp>
      </p:grpSp>
    </p:spTree>
    <p:extLst>
      <p:ext uri="{BB962C8B-B14F-4D97-AF65-F5344CB8AC3E}">
        <p14:creationId xmlns:p14="http://schemas.microsoft.com/office/powerpoint/2010/main" val="12500756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60000" fill="hold" grpId="0" nodeType="afterEffect" p14:presetBounceEnd="80000">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80000">
                                          <p:cBhvr additive="base">
                                            <p:cTn id="7" dur="500" fill="hold"/>
                                            <p:tgtEl>
                                              <p:spTgt spid="6"/>
                                            </p:tgtEl>
                                            <p:attrNameLst>
                                              <p:attrName>ppt_x</p:attrName>
                                            </p:attrNameLst>
                                          </p:cBhvr>
                                          <p:tavLst>
                                            <p:tav tm="0">
                                              <p:val>
                                                <p:strVal val="0-#ppt_w/2"/>
                                              </p:val>
                                            </p:tav>
                                            <p:tav tm="100000">
                                              <p:val>
                                                <p:strVal val="#ppt_x"/>
                                              </p:val>
                                            </p:tav>
                                          </p:tavLst>
                                        </p:anim>
                                        <p:anim calcmode="lin" valueType="num" p14:bounceEnd="80000">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accel="8000" fill="hold" nodeType="afterEffect" p14:presetBounceEnd="36000">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14:bounceEnd="36000">
                                          <p:cBhvr additive="base">
                                            <p:cTn id="12" dur="500" fill="hold"/>
                                            <p:tgtEl>
                                              <p:spTgt spid="8"/>
                                            </p:tgtEl>
                                            <p:attrNameLst>
                                              <p:attrName>ppt_x</p:attrName>
                                            </p:attrNameLst>
                                          </p:cBhvr>
                                          <p:tavLst>
                                            <p:tav tm="0">
                                              <p:val>
                                                <p:strVal val="1+#ppt_w/2"/>
                                              </p:val>
                                            </p:tav>
                                            <p:tav tm="100000">
                                              <p:val>
                                                <p:strVal val="#ppt_x"/>
                                              </p:val>
                                            </p:tav>
                                          </p:tavLst>
                                        </p:anim>
                                        <p:anim calcmode="lin" valueType="num" p14:bounceEnd="36000">
                                          <p:cBhvr additive="base">
                                            <p:cTn id="13" dur="500" fill="hold"/>
                                            <p:tgtEl>
                                              <p:spTgt spid="8"/>
                                            </p:tgtEl>
                                            <p:attrNameLst>
                                              <p:attrName>ppt_y</p:attrName>
                                            </p:attrNameLst>
                                          </p:cBhvr>
                                          <p:tavLst>
                                            <p:tav tm="0">
                                              <p:val>
                                                <p:strVal val="#ppt_y"/>
                                              </p:val>
                                            </p:tav>
                                            <p:tav tm="100000">
                                              <p:val>
                                                <p:strVal val="#ppt_y"/>
                                              </p:val>
                                            </p:tav>
                                          </p:tavLst>
                                        </p:anim>
                                      </p:childTnLst>
                                    </p:cTn>
                                  </p:par>
                                  <p:par>
                                    <p:cTn id="14" presetID="22" presetClass="entr" presetSubtype="8" fill="hold" grpId="0" nodeType="withEffect">
                                      <p:stCondLst>
                                        <p:cond delay="0"/>
                                      </p:stCondLst>
                                      <p:iterate type="wd">
                                        <p:tmPct val="10000"/>
                                      </p:iterate>
                                      <p:childTnLst>
                                        <p:set>
                                          <p:cBhvr>
                                            <p:cTn id="15" dur="1" fill="hold">
                                              <p:stCondLst>
                                                <p:cond delay="0"/>
                                              </p:stCondLst>
                                            </p:cTn>
                                            <p:tgtEl>
                                              <p:spTgt spid="9"/>
                                            </p:tgtEl>
                                            <p:attrNameLst>
                                              <p:attrName>style.visibility</p:attrName>
                                            </p:attrNameLst>
                                          </p:cBhvr>
                                          <p:to>
                                            <p:strVal val="visible"/>
                                          </p:to>
                                        </p:set>
                                        <p:animEffect transition="in" filter="wipe(left)">
                                          <p:cBhvr>
                                            <p:cTn id="16" dur="500"/>
                                            <p:tgtEl>
                                              <p:spTgt spid="9"/>
                                            </p:tgtEl>
                                          </p:cBhvr>
                                        </p:animEffect>
                                      </p:childTnLst>
                                    </p:cTn>
                                  </p:par>
                                  <p:par>
                                    <p:cTn id="17" presetID="22" presetClass="entr" presetSubtype="8" fill="hold" grpId="0" nodeType="withEffect">
                                      <p:stCondLst>
                                        <p:cond delay="0"/>
                                      </p:stCondLst>
                                      <p:iterate type="wd">
                                        <p:tmPct val="10000"/>
                                      </p:iterate>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6000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accel="8000"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1+#ppt_w/2"/>
                                              </p:val>
                                            </p:tav>
                                            <p:tav tm="100000">
                                              <p:val>
                                                <p:strVal val="#ppt_x"/>
                                              </p:val>
                                            </p:tav>
                                          </p:tavLst>
                                        </p:anim>
                                        <p:anim calcmode="lin" valueType="num">
                                          <p:cBhvr additive="base">
                                            <p:cTn id="13" dur="500" fill="hold"/>
                                            <p:tgtEl>
                                              <p:spTgt spid="8"/>
                                            </p:tgtEl>
                                            <p:attrNameLst>
                                              <p:attrName>ppt_y</p:attrName>
                                            </p:attrNameLst>
                                          </p:cBhvr>
                                          <p:tavLst>
                                            <p:tav tm="0">
                                              <p:val>
                                                <p:strVal val="#ppt_y"/>
                                              </p:val>
                                            </p:tav>
                                            <p:tav tm="100000">
                                              <p:val>
                                                <p:strVal val="#ppt_y"/>
                                              </p:val>
                                            </p:tav>
                                          </p:tavLst>
                                        </p:anim>
                                      </p:childTnLst>
                                    </p:cTn>
                                  </p:par>
                                  <p:par>
                                    <p:cTn id="14" presetID="22" presetClass="entr" presetSubtype="8" fill="hold" grpId="0" nodeType="withEffect">
                                      <p:stCondLst>
                                        <p:cond delay="0"/>
                                      </p:stCondLst>
                                      <p:iterate type="wd">
                                        <p:tmPct val="10000"/>
                                      </p:iterate>
                                      <p:childTnLst>
                                        <p:set>
                                          <p:cBhvr>
                                            <p:cTn id="15" dur="1" fill="hold">
                                              <p:stCondLst>
                                                <p:cond delay="0"/>
                                              </p:stCondLst>
                                            </p:cTn>
                                            <p:tgtEl>
                                              <p:spTgt spid="9"/>
                                            </p:tgtEl>
                                            <p:attrNameLst>
                                              <p:attrName>style.visibility</p:attrName>
                                            </p:attrNameLst>
                                          </p:cBhvr>
                                          <p:to>
                                            <p:strVal val="visible"/>
                                          </p:to>
                                        </p:set>
                                        <p:animEffect transition="in" filter="wipe(left)">
                                          <p:cBhvr>
                                            <p:cTn id="16" dur="500"/>
                                            <p:tgtEl>
                                              <p:spTgt spid="9"/>
                                            </p:tgtEl>
                                          </p:cBhvr>
                                        </p:animEffect>
                                      </p:childTnLst>
                                    </p:cTn>
                                  </p:par>
                                  <p:par>
                                    <p:cTn id="17" presetID="22" presetClass="entr" presetSubtype="8" fill="hold" grpId="0" nodeType="withEffect">
                                      <p:stCondLst>
                                        <p:cond delay="0"/>
                                      </p:stCondLst>
                                      <p:iterate type="wd">
                                        <p:tmPct val="10000"/>
                                      </p:iterate>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1"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245A2363-5E32-BADF-752C-33339CD457AC}"/>
              </a:ext>
            </a:extLst>
          </p:cNvPr>
          <p:cNvSpPr/>
          <p:nvPr/>
        </p:nvSpPr>
        <p:spPr>
          <a:xfrm>
            <a:off x="-1158240" y="0"/>
            <a:ext cx="4777982" cy="6858000"/>
          </a:xfrm>
          <a:prstGeom prst="roundRect">
            <a:avLst/>
          </a:prstGeom>
          <a:solidFill>
            <a:schemeClr val="bg1">
              <a:lumMod val="95000"/>
            </a:schemeClr>
          </a:solidFill>
          <a:ln>
            <a:noFill/>
          </a:ln>
          <a:effectLst>
            <a:outerShdw blurRad="50800" dist="38100" algn="l" rotWithShape="0">
              <a:prstClr val="black">
                <a:alpha val="3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3A54F470-CD0B-5991-E483-F2BA7D8AB87C}"/>
              </a:ext>
            </a:extLst>
          </p:cNvPr>
          <p:cNvSpPr txBox="1"/>
          <p:nvPr/>
        </p:nvSpPr>
        <p:spPr>
          <a:xfrm>
            <a:off x="1166670" y="2887275"/>
            <a:ext cx="1515570" cy="630942"/>
          </a:xfrm>
          <a:prstGeom prst="rect">
            <a:avLst/>
          </a:prstGeom>
          <a:noFill/>
        </p:spPr>
        <p:txBody>
          <a:bodyPr wrap="square">
            <a:spAutoFit/>
          </a:bodyPr>
          <a:lstStyle/>
          <a:p>
            <a:r>
              <a:rPr lang="en-US" sz="3500" b="1" dirty="0">
                <a:latin typeface="Times New Roman" panose="02020603050405020304" pitchFamily="18" charset="0"/>
                <a:cs typeface="Times New Roman" panose="02020603050405020304" pitchFamily="18" charset="0"/>
              </a:rPr>
              <a:t>Scope</a:t>
            </a:r>
          </a:p>
        </p:txBody>
      </p:sp>
      <p:pic>
        <p:nvPicPr>
          <p:cNvPr id="7" name="Picture 6">
            <a:extLst>
              <a:ext uri="{FF2B5EF4-FFF2-40B4-BE49-F238E27FC236}">
                <a16:creationId xmlns:a16="http://schemas.microsoft.com/office/drawing/2014/main" id="{BA74F3E4-D2B9-C4AA-B9DA-C9564194EB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6255" y="733505"/>
            <a:ext cx="4525185" cy="2503889"/>
          </a:xfrm>
          <a:prstGeom prst="rect">
            <a:avLst/>
          </a:prstGeom>
        </p:spPr>
      </p:pic>
      <p:sp>
        <p:nvSpPr>
          <p:cNvPr id="8" name="TextBox 7">
            <a:extLst>
              <a:ext uri="{FF2B5EF4-FFF2-40B4-BE49-F238E27FC236}">
                <a16:creationId xmlns:a16="http://schemas.microsoft.com/office/drawing/2014/main" id="{5C8CA9A0-1442-948A-5676-1D08891A1AE1}"/>
              </a:ext>
            </a:extLst>
          </p:cNvPr>
          <p:cNvSpPr txBox="1"/>
          <p:nvPr/>
        </p:nvSpPr>
        <p:spPr>
          <a:xfrm>
            <a:off x="4439920" y="3782377"/>
            <a:ext cx="6868160" cy="707886"/>
          </a:xfrm>
          <a:prstGeom prst="rect">
            <a:avLst/>
          </a:prstGeom>
          <a:noFill/>
        </p:spPr>
        <p:txBody>
          <a:bodyPr wrap="square" rtlCol="0">
            <a:spAutoFit/>
          </a:bodyPr>
          <a:lstStyle/>
          <a:p>
            <a:pPr algn="just"/>
            <a:r>
              <a:rPr lang="en-US" sz="2000" b="1" dirty="0">
                <a:solidFill>
                  <a:srgbClr val="000000"/>
                </a:solidFill>
                <a:latin typeface="Times New Roman" panose="02020603050405020304" pitchFamily="18" charset="0"/>
                <a:cs typeface="Times New Roman" panose="02020603050405020304" pitchFamily="18" charset="0"/>
              </a:rPr>
              <a:t>The network will connect two enterprises, each has its hierarchical model .</a:t>
            </a:r>
            <a:endParaRPr lang="en-US" sz="2000" b="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331EF46A-BA74-63F3-73F7-66579B1A0B89}"/>
              </a:ext>
            </a:extLst>
          </p:cNvPr>
          <p:cNvSpPr txBox="1"/>
          <p:nvPr/>
        </p:nvSpPr>
        <p:spPr>
          <a:xfrm>
            <a:off x="4439920" y="4725981"/>
            <a:ext cx="6949440" cy="646331"/>
          </a:xfrm>
          <a:prstGeom prst="rect">
            <a:avLst/>
          </a:prstGeom>
          <a:noFill/>
        </p:spPr>
        <p:txBody>
          <a:bodyPr wrap="square">
            <a:spAutoFit/>
          </a:bodyPr>
          <a:lstStyle/>
          <a:p>
            <a:pPr algn="just"/>
            <a:r>
              <a:rPr lang="en-US" b="1" dirty="0">
                <a:solidFill>
                  <a:srgbClr val="9A0000"/>
                </a:solidFill>
              </a:rPr>
              <a:t>This involves reliable Layer 2 and Layer 3 connectivity within each enterprise and between the two</a:t>
            </a:r>
            <a:endParaRPr lang="en-US" dirty="0">
              <a:solidFill>
                <a:srgbClr val="9A0000"/>
              </a:solidFill>
            </a:endParaRPr>
          </a:p>
        </p:txBody>
      </p:sp>
      <p:grpSp>
        <p:nvGrpSpPr>
          <p:cNvPr id="11" name="Group 10">
            <a:extLst>
              <a:ext uri="{FF2B5EF4-FFF2-40B4-BE49-F238E27FC236}">
                <a16:creationId xmlns:a16="http://schemas.microsoft.com/office/drawing/2014/main" id="{7C95ED81-3BDE-5728-A60E-E2B51A97EEC8}"/>
              </a:ext>
            </a:extLst>
          </p:cNvPr>
          <p:cNvGrpSpPr/>
          <p:nvPr/>
        </p:nvGrpSpPr>
        <p:grpSpPr>
          <a:xfrm rot="10800000">
            <a:off x="-1704803" y="1812730"/>
            <a:ext cx="2780033" cy="2780033"/>
            <a:chOff x="-1704803" y="1812730"/>
            <a:chExt cx="2780033" cy="2780033"/>
          </a:xfrm>
        </p:grpSpPr>
        <p:grpSp>
          <p:nvGrpSpPr>
            <p:cNvPr id="12" name="Group 11">
              <a:extLst>
                <a:ext uri="{FF2B5EF4-FFF2-40B4-BE49-F238E27FC236}">
                  <a16:creationId xmlns:a16="http://schemas.microsoft.com/office/drawing/2014/main" id="{42757610-8FDD-48AA-5CB8-43798E342ACE}"/>
                </a:ext>
              </a:extLst>
            </p:cNvPr>
            <p:cNvGrpSpPr/>
            <p:nvPr/>
          </p:nvGrpSpPr>
          <p:grpSpPr>
            <a:xfrm>
              <a:off x="-1704803" y="1812730"/>
              <a:ext cx="2780033" cy="2780033"/>
              <a:chOff x="4492797" y="2158170"/>
              <a:chExt cx="2780033" cy="2780033"/>
            </a:xfrm>
          </p:grpSpPr>
          <p:sp>
            <p:nvSpPr>
              <p:cNvPr id="14" name="Oval 13">
                <a:extLst>
                  <a:ext uri="{FF2B5EF4-FFF2-40B4-BE49-F238E27FC236}">
                    <a16:creationId xmlns:a16="http://schemas.microsoft.com/office/drawing/2014/main" id="{054AA767-E751-8403-2C8D-CAB95716C205}"/>
                  </a:ext>
                </a:extLst>
              </p:cNvPr>
              <p:cNvSpPr/>
              <p:nvPr/>
            </p:nvSpPr>
            <p:spPr>
              <a:xfrm>
                <a:off x="4492797" y="2158170"/>
                <a:ext cx="2780033" cy="2780033"/>
              </a:xfrm>
              <a:prstGeom prst="ellipse">
                <a:avLst/>
              </a:prstGeom>
              <a:solidFill>
                <a:srgbClr val="B9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8AEC110-E902-2777-4F28-5AB0E61EFFE5}"/>
                  </a:ext>
                </a:extLst>
              </p:cNvPr>
              <p:cNvSpPr txBox="1"/>
              <p:nvPr/>
            </p:nvSpPr>
            <p:spPr>
              <a:xfrm>
                <a:off x="6268721" y="3117299"/>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01</a:t>
                </a:r>
              </a:p>
            </p:txBody>
          </p:sp>
        </p:grpSp>
        <p:sp>
          <p:nvSpPr>
            <p:cNvPr id="13" name="TextBox 12">
              <a:extLst>
                <a:ext uri="{FF2B5EF4-FFF2-40B4-BE49-F238E27FC236}">
                  <a16:creationId xmlns:a16="http://schemas.microsoft.com/office/drawing/2014/main" id="{C4F4E68D-B1A3-3BFE-E444-214FB9137E82}"/>
                </a:ext>
              </a:extLst>
            </p:cNvPr>
            <p:cNvSpPr txBox="1"/>
            <p:nvPr/>
          </p:nvSpPr>
          <p:spPr>
            <a:xfrm rot="10800000">
              <a:off x="-1671320" y="2733054"/>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02</a:t>
              </a:r>
            </a:p>
          </p:txBody>
        </p:sp>
      </p:grpSp>
      <p:sp>
        <p:nvSpPr>
          <p:cNvPr id="16" name="TextBox 15">
            <a:extLst>
              <a:ext uri="{FF2B5EF4-FFF2-40B4-BE49-F238E27FC236}">
                <a16:creationId xmlns:a16="http://schemas.microsoft.com/office/drawing/2014/main" id="{47ACA69D-8000-F380-934C-4442D26F9839}"/>
              </a:ext>
            </a:extLst>
          </p:cNvPr>
          <p:cNvSpPr txBox="1"/>
          <p:nvPr/>
        </p:nvSpPr>
        <p:spPr>
          <a:xfrm>
            <a:off x="3896360" y="-779146"/>
            <a:ext cx="439928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Technical Requirements</a:t>
            </a:r>
            <a:endParaRPr lang="en-US"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72271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iterate type="wd">
                                    <p:tmPct val="10000"/>
                                  </p:iterate>
                                  <p:childTnLst>
                                    <p:set>
                                      <p:cBhvr>
                                        <p:cTn id="9" dur="1" fill="hold">
                                          <p:stCondLst>
                                            <p:cond delay="0"/>
                                          </p:stCondLst>
                                        </p:cTn>
                                        <p:tgtEl>
                                          <p:spTgt spid="8"/>
                                        </p:tgtEl>
                                        <p:attrNameLst>
                                          <p:attrName>style.visibility</p:attrName>
                                        </p:attrNameLst>
                                      </p:cBhvr>
                                      <p:to>
                                        <p:strVal val="visible"/>
                                      </p:to>
                                    </p:set>
                                    <p:animEffect transition="in" filter="wipe(left)">
                                      <p:cBhvr>
                                        <p:cTn id="10" dur="500"/>
                                        <p:tgtEl>
                                          <p:spTgt spid="8"/>
                                        </p:tgtEl>
                                      </p:cBhvr>
                                    </p:animEffect>
                                  </p:childTnLst>
                                </p:cTn>
                              </p:par>
                              <p:par>
                                <p:cTn id="11" presetID="22" presetClass="entr" presetSubtype="8" fill="hold" grpId="0" nodeType="withEffect">
                                  <p:stCondLst>
                                    <p:cond delay="0"/>
                                  </p:stCondLst>
                                  <p:iterate type="wd">
                                    <p:tmPct val="10000"/>
                                  </p:iterate>
                                  <p:childTnLst>
                                    <p:set>
                                      <p:cBhvr>
                                        <p:cTn id="12" dur="1" fill="hold">
                                          <p:stCondLst>
                                            <p:cond delay="0"/>
                                          </p:stCondLst>
                                        </p:cTn>
                                        <p:tgtEl>
                                          <p:spTgt spid="9"/>
                                        </p:tgtEl>
                                        <p:attrNameLst>
                                          <p:attrName>style.visibility</p:attrName>
                                        </p:attrNameLst>
                                      </p:cBhvr>
                                      <p:to>
                                        <p:strVal val="visible"/>
                                      </p:to>
                                    </p:set>
                                    <p:animEffect transition="in" filter="wipe(left)">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788900D7-B141-6123-11A5-C96E8A43375E}"/>
              </a:ext>
            </a:extLst>
          </p:cNvPr>
          <p:cNvSpPr/>
          <p:nvPr/>
        </p:nvSpPr>
        <p:spPr>
          <a:xfrm>
            <a:off x="0" y="-1433977"/>
            <a:ext cx="12192000" cy="2626242"/>
          </a:xfrm>
          <a:prstGeom prst="roundRect">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8268683-EA92-7CDB-4DAD-E3E8BAAE6DFB}"/>
              </a:ext>
            </a:extLst>
          </p:cNvPr>
          <p:cNvSpPr txBox="1"/>
          <p:nvPr/>
        </p:nvSpPr>
        <p:spPr>
          <a:xfrm>
            <a:off x="3896360" y="379803"/>
            <a:ext cx="439928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Technical Requirements</a:t>
            </a:r>
            <a:endParaRPr lang="en-US" sz="3200" b="1" dirty="0">
              <a:latin typeface="Times New Roman" panose="02020603050405020304" pitchFamily="18" charset="0"/>
              <a:cs typeface="Times New Roman" panose="02020603050405020304" pitchFamily="18" charset="0"/>
            </a:endParaRPr>
          </a:p>
        </p:txBody>
      </p:sp>
      <p:grpSp>
        <p:nvGrpSpPr>
          <p:cNvPr id="11" name="Group 10">
            <a:extLst>
              <a:ext uri="{FF2B5EF4-FFF2-40B4-BE49-F238E27FC236}">
                <a16:creationId xmlns:a16="http://schemas.microsoft.com/office/drawing/2014/main" id="{D7D356F7-A2CD-3A4D-5AA1-0324A588F168}"/>
              </a:ext>
            </a:extLst>
          </p:cNvPr>
          <p:cNvGrpSpPr/>
          <p:nvPr/>
        </p:nvGrpSpPr>
        <p:grpSpPr>
          <a:xfrm>
            <a:off x="883920" y="1351789"/>
            <a:ext cx="2377440" cy="2626242"/>
            <a:chOff x="680720" y="1422400"/>
            <a:chExt cx="2377440" cy="2626242"/>
          </a:xfrm>
        </p:grpSpPr>
        <p:grpSp>
          <p:nvGrpSpPr>
            <p:cNvPr id="8" name="Group 7">
              <a:extLst>
                <a:ext uri="{FF2B5EF4-FFF2-40B4-BE49-F238E27FC236}">
                  <a16:creationId xmlns:a16="http://schemas.microsoft.com/office/drawing/2014/main" id="{FA3E46C5-31E3-52BA-1862-FB9A044BA04F}"/>
                </a:ext>
              </a:extLst>
            </p:cNvPr>
            <p:cNvGrpSpPr/>
            <p:nvPr/>
          </p:nvGrpSpPr>
          <p:grpSpPr>
            <a:xfrm>
              <a:off x="680720" y="1422400"/>
              <a:ext cx="2377440" cy="2626242"/>
              <a:chOff x="680720" y="1422400"/>
              <a:chExt cx="2377440" cy="2626242"/>
            </a:xfrm>
          </p:grpSpPr>
          <p:sp>
            <p:nvSpPr>
              <p:cNvPr id="5" name="Rectangle: Rounded Corners 4">
                <a:extLst>
                  <a:ext uri="{FF2B5EF4-FFF2-40B4-BE49-F238E27FC236}">
                    <a16:creationId xmlns:a16="http://schemas.microsoft.com/office/drawing/2014/main" id="{F8EA5A7F-14C8-FE05-22FA-2731829290BA}"/>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8C20DB8-0B12-B152-5403-B383ABA93DA5}"/>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F088E87D-BFC9-4380-7F71-562C5D703619}"/>
                </a:ext>
              </a:extLst>
            </p:cNvPr>
            <p:cNvSpPr txBox="1"/>
            <p:nvPr/>
          </p:nvSpPr>
          <p:spPr>
            <a:xfrm>
              <a:off x="960120" y="1501001"/>
              <a:ext cx="1818640" cy="553998"/>
            </a:xfrm>
            <a:prstGeom prst="rect">
              <a:avLst/>
            </a:prstGeom>
            <a:noFill/>
          </p:spPr>
          <p:txBody>
            <a:bodyPr wrap="square" rtlCol="0">
              <a:spAutoFit/>
            </a:bodyPr>
            <a:lstStyle/>
            <a:p>
              <a:pPr algn="ctr"/>
              <a:r>
                <a:rPr lang="en-US" sz="3000" b="1" dirty="0">
                  <a:solidFill>
                    <a:schemeClr val="bg1"/>
                  </a:solidFill>
                  <a:latin typeface="Times New Roman" panose="02020603050405020304" pitchFamily="18" charset="0"/>
                  <a:cs typeface="Times New Roman" panose="02020603050405020304" pitchFamily="18" charset="0"/>
                </a:rPr>
                <a:t>OSPF</a:t>
              </a:r>
            </a:p>
          </p:txBody>
        </p:sp>
        <p:sp>
          <p:nvSpPr>
            <p:cNvPr id="10" name="TextBox 9">
              <a:extLst>
                <a:ext uri="{FF2B5EF4-FFF2-40B4-BE49-F238E27FC236}">
                  <a16:creationId xmlns:a16="http://schemas.microsoft.com/office/drawing/2014/main" id="{F93E7812-998E-D30F-922A-5A6A3251CAC1}"/>
                </a:ext>
              </a:extLst>
            </p:cNvPr>
            <p:cNvSpPr txBox="1"/>
            <p:nvPr/>
          </p:nvSpPr>
          <p:spPr>
            <a:xfrm>
              <a:off x="680720" y="2363735"/>
              <a:ext cx="2377440" cy="1246495"/>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the IGP for routing within each enterprise</a:t>
              </a:r>
            </a:p>
          </p:txBody>
        </p:sp>
      </p:grpSp>
      <p:grpSp>
        <p:nvGrpSpPr>
          <p:cNvPr id="12" name="Group 11">
            <a:extLst>
              <a:ext uri="{FF2B5EF4-FFF2-40B4-BE49-F238E27FC236}">
                <a16:creationId xmlns:a16="http://schemas.microsoft.com/office/drawing/2014/main" id="{2B023732-31B6-6037-255E-0FC4217AE494}"/>
              </a:ext>
            </a:extLst>
          </p:cNvPr>
          <p:cNvGrpSpPr/>
          <p:nvPr/>
        </p:nvGrpSpPr>
        <p:grpSpPr>
          <a:xfrm>
            <a:off x="4907280" y="1351789"/>
            <a:ext cx="2377440" cy="2626242"/>
            <a:chOff x="680720" y="1422400"/>
            <a:chExt cx="2377440" cy="2626242"/>
          </a:xfrm>
        </p:grpSpPr>
        <p:grpSp>
          <p:nvGrpSpPr>
            <p:cNvPr id="13" name="Group 12">
              <a:extLst>
                <a:ext uri="{FF2B5EF4-FFF2-40B4-BE49-F238E27FC236}">
                  <a16:creationId xmlns:a16="http://schemas.microsoft.com/office/drawing/2014/main" id="{3C2B3D0C-C085-756C-47CB-040EE682DBA7}"/>
                </a:ext>
              </a:extLst>
            </p:cNvPr>
            <p:cNvGrpSpPr/>
            <p:nvPr/>
          </p:nvGrpSpPr>
          <p:grpSpPr>
            <a:xfrm>
              <a:off x="680720" y="1422400"/>
              <a:ext cx="2377440" cy="2626242"/>
              <a:chOff x="680720" y="1422400"/>
              <a:chExt cx="2377440" cy="2626242"/>
            </a:xfrm>
          </p:grpSpPr>
          <p:sp>
            <p:nvSpPr>
              <p:cNvPr id="16" name="Rectangle: Rounded Corners 15">
                <a:extLst>
                  <a:ext uri="{FF2B5EF4-FFF2-40B4-BE49-F238E27FC236}">
                    <a16:creationId xmlns:a16="http://schemas.microsoft.com/office/drawing/2014/main" id="{2685FD7A-0586-7053-E83B-8A83BFB8703D}"/>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78C2F713-24E6-A961-CAA5-E5C0E34784D9}"/>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1FC3C34A-2C3B-B9ED-3411-16C5A1E60D82}"/>
                </a:ext>
              </a:extLst>
            </p:cNvPr>
            <p:cNvSpPr txBox="1"/>
            <p:nvPr/>
          </p:nvSpPr>
          <p:spPr>
            <a:xfrm>
              <a:off x="960120" y="1501001"/>
              <a:ext cx="1818640" cy="553998"/>
            </a:xfrm>
            <a:prstGeom prst="rect">
              <a:avLst/>
            </a:prstGeom>
            <a:noFill/>
          </p:spPr>
          <p:txBody>
            <a:bodyPr wrap="square" rtlCol="0">
              <a:spAutoFit/>
            </a:bodyPr>
            <a:lstStyle/>
            <a:p>
              <a:pPr algn="ctr"/>
              <a:r>
                <a:rPr lang="en-US" sz="3000" b="1" dirty="0">
                  <a:solidFill>
                    <a:schemeClr val="bg1"/>
                  </a:solidFill>
                  <a:latin typeface="Times New Roman" panose="02020603050405020304" pitchFamily="18" charset="0"/>
                  <a:cs typeface="Times New Roman" panose="02020603050405020304" pitchFamily="18" charset="0"/>
                </a:rPr>
                <a:t>BGP</a:t>
              </a:r>
            </a:p>
          </p:txBody>
        </p:sp>
        <p:sp>
          <p:nvSpPr>
            <p:cNvPr id="15" name="TextBox 14">
              <a:extLst>
                <a:ext uri="{FF2B5EF4-FFF2-40B4-BE49-F238E27FC236}">
                  <a16:creationId xmlns:a16="http://schemas.microsoft.com/office/drawing/2014/main" id="{D070F5DF-57D3-9D56-13D9-D487A58C26B8}"/>
                </a:ext>
              </a:extLst>
            </p:cNvPr>
            <p:cNvSpPr txBox="1"/>
            <p:nvPr/>
          </p:nvSpPr>
          <p:spPr>
            <a:xfrm>
              <a:off x="680720" y="2363735"/>
              <a:ext cx="2377440" cy="1246495"/>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manage routing between the two enterprises</a:t>
              </a:r>
            </a:p>
          </p:txBody>
        </p:sp>
      </p:grpSp>
      <p:grpSp>
        <p:nvGrpSpPr>
          <p:cNvPr id="18" name="Group 17">
            <a:extLst>
              <a:ext uri="{FF2B5EF4-FFF2-40B4-BE49-F238E27FC236}">
                <a16:creationId xmlns:a16="http://schemas.microsoft.com/office/drawing/2014/main" id="{279D532D-208F-60F5-E21B-FCA3A74E028F}"/>
              </a:ext>
            </a:extLst>
          </p:cNvPr>
          <p:cNvGrpSpPr/>
          <p:nvPr/>
        </p:nvGrpSpPr>
        <p:grpSpPr>
          <a:xfrm>
            <a:off x="8860915" y="1351789"/>
            <a:ext cx="2494280" cy="2722676"/>
            <a:chOff x="610995" y="1422400"/>
            <a:chExt cx="2494280" cy="2722676"/>
          </a:xfrm>
        </p:grpSpPr>
        <p:grpSp>
          <p:nvGrpSpPr>
            <p:cNvPr id="19" name="Group 18">
              <a:extLst>
                <a:ext uri="{FF2B5EF4-FFF2-40B4-BE49-F238E27FC236}">
                  <a16:creationId xmlns:a16="http://schemas.microsoft.com/office/drawing/2014/main" id="{07A975EC-48A5-EBC3-BA70-3DE387A2D41B}"/>
                </a:ext>
              </a:extLst>
            </p:cNvPr>
            <p:cNvGrpSpPr/>
            <p:nvPr/>
          </p:nvGrpSpPr>
          <p:grpSpPr>
            <a:xfrm>
              <a:off x="680720" y="1422400"/>
              <a:ext cx="2377440" cy="2626242"/>
              <a:chOff x="680720" y="1422400"/>
              <a:chExt cx="2377440" cy="2626242"/>
            </a:xfrm>
          </p:grpSpPr>
          <p:sp>
            <p:nvSpPr>
              <p:cNvPr id="22" name="Rectangle: Rounded Corners 21">
                <a:extLst>
                  <a:ext uri="{FF2B5EF4-FFF2-40B4-BE49-F238E27FC236}">
                    <a16:creationId xmlns:a16="http://schemas.microsoft.com/office/drawing/2014/main" id="{C42CC1C0-9FDC-B511-46BC-1EE08A111DF1}"/>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E5DBAF55-D017-1CED-42D7-B707A329701F}"/>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TextBox 19">
              <a:extLst>
                <a:ext uri="{FF2B5EF4-FFF2-40B4-BE49-F238E27FC236}">
                  <a16:creationId xmlns:a16="http://schemas.microsoft.com/office/drawing/2014/main" id="{A8C3FB78-A937-B1EA-812F-FDBCB56C3A78}"/>
                </a:ext>
              </a:extLst>
            </p:cNvPr>
            <p:cNvSpPr txBox="1"/>
            <p:nvPr/>
          </p:nvSpPr>
          <p:spPr>
            <a:xfrm>
              <a:off x="610995" y="1501001"/>
              <a:ext cx="2494280" cy="553998"/>
            </a:xfrm>
            <a:prstGeom prst="rect">
              <a:avLst/>
            </a:prstGeom>
            <a:noFill/>
          </p:spPr>
          <p:txBody>
            <a:bodyPr wrap="square" rtlCol="0">
              <a:spAutoFit/>
            </a:bodyPr>
            <a:lstStyle/>
            <a:p>
              <a:pPr algn="ctr"/>
              <a:r>
                <a:rPr lang="en-US" sz="3000" b="1" dirty="0">
                  <a:solidFill>
                    <a:schemeClr val="bg1"/>
                  </a:solidFill>
                  <a:latin typeface="Times New Roman" panose="02020603050405020304" pitchFamily="18" charset="0"/>
                  <a:cs typeface="Times New Roman" panose="02020603050405020304" pitchFamily="18" charset="0"/>
                </a:rPr>
                <a:t>Management</a:t>
              </a:r>
            </a:p>
          </p:txBody>
        </p:sp>
        <p:sp>
          <p:nvSpPr>
            <p:cNvPr id="21" name="TextBox 20">
              <a:extLst>
                <a:ext uri="{FF2B5EF4-FFF2-40B4-BE49-F238E27FC236}">
                  <a16:creationId xmlns:a16="http://schemas.microsoft.com/office/drawing/2014/main" id="{ED19066C-124B-7C4E-FACF-7BBD914B9B91}"/>
                </a:ext>
              </a:extLst>
            </p:cNvPr>
            <p:cNvSpPr txBox="1"/>
            <p:nvPr/>
          </p:nvSpPr>
          <p:spPr>
            <a:xfrm>
              <a:off x="680720" y="2129140"/>
              <a:ext cx="2377440" cy="2015936"/>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VLAN segmentation for network management and security</a:t>
              </a:r>
            </a:p>
          </p:txBody>
        </p:sp>
      </p:grpSp>
      <p:grpSp>
        <p:nvGrpSpPr>
          <p:cNvPr id="24" name="Group 23">
            <a:extLst>
              <a:ext uri="{FF2B5EF4-FFF2-40B4-BE49-F238E27FC236}">
                <a16:creationId xmlns:a16="http://schemas.microsoft.com/office/drawing/2014/main" id="{5F3DEFC8-2197-A814-8493-3572639C1CFC}"/>
              </a:ext>
            </a:extLst>
          </p:cNvPr>
          <p:cNvGrpSpPr/>
          <p:nvPr/>
        </p:nvGrpSpPr>
        <p:grpSpPr>
          <a:xfrm>
            <a:off x="883920" y="4107432"/>
            <a:ext cx="2377440" cy="2626242"/>
            <a:chOff x="680720" y="1422400"/>
            <a:chExt cx="2377440" cy="2626242"/>
          </a:xfrm>
        </p:grpSpPr>
        <p:grpSp>
          <p:nvGrpSpPr>
            <p:cNvPr id="25" name="Group 24">
              <a:extLst>
                <a:ext uri="{FF2B5EF4-FFF2-40B4-BE49-F238E27FC236}">
                  <a16:creationId xmlns:a16="http://schemas.microsoft.com/office/drawing/2014/main" id="{69D36B42-0B02-60FC-839E-08A9D87A2BAF}"/>
                </a:ext>
              </a:extLst>
            </p:cNvPr>
            <p:cNvGrpSpPr/>
            <p:nvPr/>
          </p:nvGrpSpPr>
          <p:grpSpPr>
            <a:xfrm>
              <a:off x="680720" y="1422400"/>
              <a:ext cx="2377440" cy="2626242"/>
              <a:chOff x="680720" y="1422400"/>
              <a:chExt cx="2377440" cy="2626242"/>
            </a:xfrm>
          </p:grpSpPr>
          <p:sp>
            <p:nvSpPr>
              <p:cNvPr id="28" name="Rectangle: Rounded Corners 27">
                <a:extLst>
                  <a:ext uri="{FF2B5EF4-FFF2-40B4-BE49-F238E27FC236}">
                    <a16:creationId xmlns:a16="http://schemas.microsoft.com/office/drawing/2014/main" id="{15156812-54F8-C6B9-D409-98BA0E8E6CCD}"/>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C17B6E2B-C677-2E52-D4DD-E0BE00DB64F8}"/>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a:extLst>
                <a:ext uri="{FF2B5EF4-FFF2-40B4-BE49-F238E27FC236}">
                  <a16:creationId xmlns:a16="http://schemas.microsoft.com/office/drawing/2014/main" id="{4B30C574-85B3-D19B-08B5-A2E7FDE6B739}"/>
                </a:ext>
              </a:extLst>
            </p:cNvPr>
            <p:cNvSpPr txBox="1"/>
            <p:nvPr/>
          </p:nvSpPr>
          <p:spPr>
            <a:xfrm>
              <a:off x="827120" y="1501001"/>
              <a:ext cx="2098040" cy="553998"/>
            </a:xfrm>
            <a:prstGeom prst="rect">
              <a:avLst/>
            </a:prstGeom>
            <a:noFill/>
          </p:spPr>
          <p:txBody>
            <a:bodyPr wrap="square" rtlCol="0">
              <a:spAutoFit/>
            </a:bodyPr>
            <a:lstStyle/>
            <a:p>
              <a:pPr algn="ctr"/>
              <a:r>
                <a:rPr lang="en-US" sz="3000" b="1" dirty="0">
                  <a:solidFill>
                    <a:schemeClr val="bg1"/>
                  </a:solidFill>
                  <a:latin typeface="Times New Roman" panose="02020603050405020304" pitchFamily="18" charset="0"/>
                  <a:cs typeface="Times New Roman" panose="02020603050405020304" pitchFamily="18" charset="0"/>
                </a:rPr>
                <a:t>Availability</a:t>
              </a:r>
            </a:p>
          </p:txBody>
        </p:sp>
        <p:sp>
          <p:nvSpPr>
            <p:cNvPr id="27" name="TextBox 26">
              <a:extLst>
                <a:ext uri="{FF2B5EF4-FFF2-40B4-BE49-F238E27FC236}">
                  <a16:creationId xmlns:a16="http://schemas.microsoft.com/office/drawing/2014/main" id="{FF87EB47-3676-ADBD-12FD-9EBEF82828EE}"/>
                </a:ext>
              </a:extLst>
            </p:cNvPr>
            <p:cNvSpPr txBox="1"/>
            <p:nvPr/>
          </p:nvSpPr>
          <p:spPr>
            <a:xfrm>
              <a:off x="680720" y="2330485"/>
              <a:ext cx="2377440" cy="1631216"/>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Redundant multilayer switches (Active &amp; standby)</a:t>
              </a:r>
            </a:p>
          </p:txBody>
        </p:sp>
      </p:grpSp>
      <p:grpSp>
        <p:nvGrpSpPr>
          <p:cNvPr id="30" name="Group 29">
            <a:extLst>
              <a:ext uri="{FF2B5EF4-FFF2-40B4-BE49-F238E27FC236}">
                <a16:creationId xmlns:a16="http://schemas.microsoft.com/office/drawing/2014/main" id="{4E656849-EBC6-7331-8980-F01916B05993}"/>
              </a:ext>
            </a:extLst>
          </p:cNvPr>
          <p:cNvGrpSpPr/>
          <p:nvPr/>
        </p:nvGrpSpPr>
        <p:grpSpPr>
          <a:xfrm>
            <a:off x="4907280" y="4107432"/>
            <a:ext cx="2377440" cy="2626242"/>
            <a:chOff x="680720" y="1422400"/>
            <a:chExt cx="2377440" cy="2626242"/>
          </a:xfrm>
        </p:grpSpPr>
        <p:grpSp>
          <p:nvGrpSpPr>
            <p:cNvPr id="31" name="Group 30">
              <a:extLst>
                <a:ext uri="{FF2B5EF4-FFF2-40B4-BE49-F238E27FC236}">
                  <a16:creationId xmlns:a16="http://schemas.microsoft.com/office/drawing/2014/main" id="{BF3C6801-3997-7F8C-17D3-81BB6483722C}"/>
                </a:ext>
              </a:extLst>
            </p:cNvPr>
            <p:cNvGrpSpPr/>
            <p:nvPr/>
          </p:nvGrpSpPr>
          <p:grpSpPr>
            <a:xfrm>
              <a:off x="680720" y="1422400"/>
              <a:ext cx="2377440" cy="2626242"/>
              <a:chOff x="680720" y="1422400"/>
              <a:chExt cx="2377440" cy="2626242"/>
            </a:xfrm>
          </p:grpSpPr>
          <p:sp>
            <p:nvSpPr>
              <p:cNvPr id="34" name="Rectangle: Rounded Corners 33">
                <a:extLst>
                  <a:ext uri="{FF2B5EF4-FFF2-40B4-BE49-F238E27FC236}">
                    <a16:creationId xmlns:a16="http://schemas.microsoft.com/office/drawing/2014/main" id="{2C74C2E4-4B44-23D0-F4FC-8D9242C44B57}"/>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38D509BA-7C85-F048-610F-E9C182C4600E}"/>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B09AFDD4-2E80-3DF6-179E-5AE714450EB6}"/>
                </a:ext>
              </a:extLst>
            </p:cNvPr>
            <p:cNvSpPr txBox="1"/>
            <p:nvPr/>
          </p:nvSpPr>
          <p:spPr>
            <a:xfrm>
              <a:off x="960120" y="1501001"/>
              <a:ext cx="1818640" cy="553998"/>
            </a:xfrm>
            <a:prstGeom prst="rect">
              <a:avLst/>
            </a:prstGeom>
            <a:noFill/>
          </p:spPr>
          <p:txBody>
            <a:bodyPr wrap="square" rtlCol="0">
              <a:spAutoFit/>
            </a:bodyPr>
            <a:lstStyle/>
            <a:p>
              <a:pPr algn="ctr"/>
              <a:r>
                <a:rPr lang="en-US" sz="3000" b="1" dirty="0">
                  <a:solidFill>
                    <a:schemeClr val="bg1"/>
                  </a:solidFill>
                  <a:latin typeface="Times New Roman" panose="02020603050405020304" pitchFamily="18" charset="0"/>
                  <a:cs typeface="Times New Roman" panose="02020603050405020304" pitchFamily="18" charset="0"/>
                </a:rPr>
                <a:t>DHCP</a:t>
              </a:r>
            </a:p>
          </p:txBody>
        </p:sp>
        <p:sp>
          <p:nvSpPr>
            <p:cNvPr id="33" name="TextBox 32">
              <a:extLst>
                <a:ext uri="{FF2B5EF4-FFF2-40B4-BE49-F238E27FC236}">
                  <a16:creationId xmlns:a16="http://schemas.microsoft.com/office/drawing/2014/main" id="{3B8DD3BF-C854-798C-4BB8-EA09A775F854}"/>
                </a:ext>
              </a:extLst>
            </p:cNvPr>
            <p:cNvSpPr txBox="1"/>
            <p:nvPr/>
          </p:nvSpPr>
          <p:spPr>
            <a:xfrm>
              <a:off x="680720" y="2480110"/>
              <a:ext cx="2377440" cy="861774"/>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Dynamic IP Allocation</a:t>
              </a:r>
            </a:p>
          </p:txBody>
        </p:sp>
      </p:grpSp>
      <p:grpSp>
        <p:nvGrpSpPr>
          <p:cNvPr id="36" name="Group 35">
            <a:extLst>
              <a:ext uri="{FF2B5EF4-FFF2-40B4-BE49-F238E27FC236}">
                <a16:creationId xmlns:a16="http://schemas.microsoft.com/office/drawing/2014/main" id="{4DC9AE93-1A06-9147-7DFF-1C6D105F19AA}"/>
              </a:ext>
            </a:extLst>
          </p:cNvPr>
          <p:cNvGrpSpPr/>
          <p:nvPr/>
        </p:nvGrpSpPr>
        <p:grpSpPr>
          <a:xfrm>
            <a:off x="8930640" y="4107432"/>
            <a:ext cx="2377440" cy="2626242"/>
            <a:chOff x="680720" y="1422400"/>
            <a:chExt cx="2377440" cy="2626242"/>
          </a:xfrm>
        </p:grpSpPr>
        <p:grpSp>
          <p:nvGrpSpPr>
            <p:cNvPr id="37" name="Group 36">
              <a:extLst>
                <a:ext uri="{FF2B5EF4-FFF2-40B4-BE49-F238E27FC236}">
                  <a16:creationId xmlns:a16="http://schemas.microsoft.com/office/drawing/2014/main" id="{A0E36CEE-3BD9-DE98-5EC1-7242A831DBC4}"/>
                </a:ext>
              </a:extLst>
            </p:cNvPr>
            <p:cNvGrpSpPr/>
            <p:nvPr/>
          </p:nvGrpSpPr>
          <p:grpSpPr>
            <a:xfrm>
              <a:off x="680720" y="1422400"/>
              <a:ext cx="2377440" cy="2626242"/>
              <a:chOff x="680720" y="1422400"/>
              <a:chExt cx="2377440" cy="2626242"/>
            </a:xfrm>
          </p:grpSpPr>
          <p:sp>
            <p:nvSpPr>
              <p:cNvPr id="40" name="Rectangle: Rounded Corners 39">
                <a:extLst>
                  <a:ext uri="{FF2B5EF4-FFF2-40B4-BE49-F238E27FC236}">
                    <a16:creationId xmlns:a16="http://schemas.microsoft.com/office/drawing/2014/main" id="{5723D7A5-EC80-84F5-2D17-67FF58825DE1}"/>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2E65D5F4-96C4-30EA-3BD3-9FDD782129EE}"/>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TextBox 37">
              <a:extLst>
                <a:ext uri="{FF2B5EF4-FFF2-40B4-BE49-F238E27FC236}">
                  <a16:creationId xmlns:a16="http://schemas.microsoft.com/office/drawing/2014/main" id="{E9143ACF-0F91-8918-7460-BA96684DACD6}"/>
                </a:ext>
              </a:extLst>
            </p:cNvPr>
            <p:cNvSpPr txBox="1"/>
            <p:nvPr/>
          </p:nvSpPr>
          <p:spPr>
            <a:xfrm>
              <a:off x="960120" y="1501001"/>
              <a:ext cx="1818640" cy="553998"/>
            </a:xfrm>
            <a:prstGeom prst="rect">
              <a:avLst/>
            </a:prstGeom>
            <a:noFill/>
          </p:spPr>
          <p:txBody>
            <a:bodyPr wrap="square" rtlCol="0">
              <a:spAutoFit/>
            </a:bodyPr>
            <a:lstStyle/>
            <a:p>
              <a:pPr algn="ctr"/>
              <a:r>
                <a:rPr lang="en-US" sz="3000" b="1" dirty="0">
                  <a:solidFill>
                    <a:schemeClr val="bg1"/>
                  </a:solidFill>
                  <a:latin typeface="Times New Roman" panose="02020603050405020304" pitchFamily="18" charset="0"/>
                  <a:cs typeface="Times New Roman" panose="02020603050405020304" pitchFamily="18" charset="0"/>
                </a:rPr>
                <a:t>DNS</a:t>
              </a:r>
            </a:p>
          </p:txBody>
        </p:sp>
        <p:sp>
          <p:nvSpPr>
            <p:cNvPr id="39" name="TextBox 38">
              <a:extLst>
                <a:ext uri="{FF2B5EF4-FFF2-40B4-BE49-F238E27FC236}">
                  <a16:creationId xmlns:a16="http://schemas.microsoft.com/office/drawing/2014/main" id="{0C0D71D9-B43B-8696-8610-08AE2B4DF31F}"/>
                </a:ext>
              </a:extLst>
            </p:cNvPr>
            <p:cNvSpPr txBox="1"/>
            <p:nvPr/>
          </p:nvSpPr>
          <p:spPr>
            <a:xfrm>
              <a:off x="680720" y="2363735"/>
              <a:ext cx="2377440" cy="1246495"/>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for applying Name Resolution</a:t>
              </a:r>
            </a:p>
          </p:txBody>
        </p:sp>
      </p:grpSp>
      <p:grpSp>
        <p:nvGrpSpPr>
          <p:cNvPr id="42" name="Group 41">
            <a:extLst>
              <a:ext uri="{FF2B5EF4-FFF2-40B4-BE49-F238E27FC236}">
                <a16:creationId xmlns:a16="http://schemas.microsoft.com/office/drawing/2014/main" id="{94301D8D-9FE1-3FF4-3936-CEFC95443502}"/>
              </a:ext>
            </a:extLst>
          </p:cNvPr>
          <p:cNvGrpSpPr/>
          <p:nvPr/>
        </p:nvGrpSpPr>
        <p:grpSpPr>
          <a:xfrm rot="16200000">
            <a:off x="-3294489" y="1812730"/>
            <a:ext cx="2780033" cy="2780033"/>
            <a:chOff x="-1704803" y="1812730"/>
            <a:chExt cx="2780033" cy="2780033"/>
          </a:xfrm>
        </p:grpSpPr>
        <p:grpSp>
          <p:nvGrpSpPr>
            <p:cNvPr id="43" name="Group 42">
              <a:extLst>
                <a:ext uri="{FF2B5EF4-FFF2-40B4-BE49-F238E27FC236}">
                  <a16:creationId xmlns:a16="http://schemas.microsoft.com/office/drawing/2014/main" id="{AD069139-5BA6-71E1-1366-96C67DCB4183}"/>
                </a:ext>
              </a:extLst>
            </p:cNvPr>
            <p:cNvGrpSpPr/>
            <p:nvPr/>
          </p:nvGrpSpPr>
          <p:grpSpPr>
            <a:xfrm>
              <a:off x="-1704803" y="1812730"/>
              <a:ext cx="2780033" cy="2780033"/>
              <a:chOff x="4492797" y="2158170"/>
              <a:chExt cx="2780033" cy="2780033"/>
            </a:xfrm>
          </p:grpSpPr>
          <p:sp>
            <p:nvSpPr>
              <p:cNvPr id="45" name="Oval 44">
                <a:extLst>
                  <a:ext uri="{FF2B5EF4-FFF2-40B4-BE49-F238E27FC236}">
                    <a16:creationId xmlns:a16="http://schemas.microsoft.com/office/drawing/2014/main" id="{022A8959-AD15-6DA6-8916-D74A9061508E}"/>
                  </a:ext>
                </a:extLst>
              </p:cNvPr>
              <p:cNvSpPr/>
              <p:nvPr/>
            </p:nvSpPr>
            <p:spPr>
              <a:xfrm>
                <a:off x="4492797" y="2158170"/>
                <a:ext cx="2780033" cy="2780033"/>
              </a:xfrm>
              <a:prstGeom prst="ellipse">
                <a:avLst/>
              </a:prstGeom>
              <a:solidFill>
                <a:srgbClr val="B9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C8547A2C-07A7-644D-75C4-84B1D73A075D}"/>
                  </a:ext>
                </a:extLst>
              </p:cNvPr>
              <p:cNvSpPr txBox="1"/>
              <p:nvPr/>
            </p:nvSpPr>
            <p:spPr>
              <a:xfrm>
                <a:off x="6268721" y="3117299"/>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01</a:t>
                </a:r>
              </a:p>
            </p:txBody>
          </p:sp>
        </p:grpSp>
        <p:sp>
          <p:nvSpPr>
            <p:cNvPr id="44" name="TextBox 43">
              <a:extLst>
                <a:ext uri="{FF2B5EF4-FFF2-40B4-BE49-F238E27FC236}">
                  <a16:creationId xmlns:a16="http://schemas.microsoft.com/office/drawing/2014/main" id="{4F5325FA-A662-DFD6-2D68-85B087EFD1EE}"/>
                </a:ext>
              </a:extLst>
            </p:cNvPr>
            <p:cNvSpPr txBox="1"/>
            <p:nvPr/>
          </p:nvSpPr>
          <p:spPr>
            <a:xfrm rot="10800000">
              <a:off x="-1671320" y="2733054"/>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02</a:t>
              </a:r>
            </a:p>
          </p:txBody>
        </p:sp>
      </p:grpSp>
      <p:sp>
        <p:nvSpPr>
          <p:cNvPr id="47" name="TextBox 46">
            <a:extLst>
              <a:ext uri="{FF2B5EF4-FFF2-40B4-BE49-F238E27FC236}">
                <a16:creationId xmlns:a16="http://schemas.microsoft.com/office/drawing/2014/main" id="{B850488A-D831-26F2-20DE-D1CF6AC4E30E}"/>
              </a:ext>
            </a:extLst>
          </p:cNvPr>
          <p:cNvSpPr txBox="1"/>
          <p:nvPr/>
        </p:nvSpPr>
        <p:spPr>
          <a:xfrm>
            <a:off x="3667760" y="-1625539"/>
            <a:ext cx="4856480"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NETWORK TOPOLOGY</a:t>
            </a:r>
          </a:p>
        </p:txBody>
      </p:sp>
    </p:spTree>
    <p:extLst>
      <p:ext uri="{BB962C8B-B14F-4D97-AF65-F5344CB8AC3E}">
        <p14:creationId xmlns:p14="http://schemas.microsoft.com/office/powerpoint/2010/main" val="26677091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1000"/>
                                        <p:tgtEl>
                                          <p:spTgt spid="18"/>
                                        </p:tgtEl>
                                      </p:cBhvr>
                                    </p:animEffect>
                                    <p:anim calcmode="lin" valueType="num">
                                      <p:cBhvr>
                                        <p:cTn id="20" dur="1000" fill="hold"/>
                                        <p:tgtEl>
                                          <p:spTgt spid="18"/>
                                        </p:tgtEl>
                                        <p:attrNameLst>
                                          <p:attrName>ppt_x</p:attrName>
                                        </p:attrNameLst>
                                      </p:cBhvr>
                                      <p:tavLst>
                                        <p:tav tm="0">
                                          <p:val>
                                            <p:strVal val="#ppt_x"/>
                                          </p:val>
                                        </p:tav>
                                        <p:tav tm="100000">
                                          <p:val>
                                            <p:strVal val="#ppt_x"/>
                                          </p:val>
                                        </p:tav>
                                      </p:tavLst>
                                    </p:anim>
                                    <p:anim calcmode="lin" valueType="num">
                                      <p:cBhvr>
                                        <p:cTn id="21" dur="1000" fill="hold"/>
                                        <p:tgtEl>
                                          <p:spTgt spid="18"/>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1000"/>
                                        <p:tgtEl>
                                          <p:spTgt spid="24"/>
                                        </p:tgtEl>
                                      </p:cBhvr>
                                    </p:animEffect>
                                    <p:anim calcmode="lin" valueType="num">
                                      <p:cBhvr>
                                        <p:cTn id="26" dur="1000" fill="hold"/>
                                        <p:tgtEl>
                                          <p:spTgt spid="24"/>
                                        </p:tgtEl>
                                        <p:attrNameLst>
                                          <p:attrName>ppt_x</p:attrName>
                                        </p:attrNameLst>
                                      </p:cBhvr>
                                      <p:tavLst>
                                        <p:tav tm="0">
                                          <p:val>
                                            <p:strVal val="#ppt_x"/>
                                          </p:val>
                                        </p:tav>
                                        <p:tav tm="100000">
                                          <p:val>
                                            <p:strVal val="#ppt_x"/>
                                          </p:val>
                                        </p:tav>
                                      </p:tavLst>
                                    </p:anim>
                                    <p:anim calcmode="lin" valueType="num">
                                      <p:cBhvr>
                                        <p:cTn id="27" dur="1000" fill="hold"/>
                                        <p:tgtEl>
                                          <p:spTgt spid="24"/>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1000"/>
                                        <p:tgtEl>
                                          <p:spTgt spid="30"/>
                                        </p:tgtEl>
                                      </p:cBhvr>
                                    </p:animEffect>
                                    <p:anim calcmode="lin" valueType="num">
                                      <p:cBhvr>
                                        <p:cTn id="32" dur="1000" fill="hold"/>
                                        <p:tgtEl>
                                          <p:spTgt spid="30"/>
                                        </p:tgtEl>
                                        <p:attrNameLst>
                                          <p:attrName>ppt_x</p:attrName>
                                        </p:attrNameLst>
                                      </p:cBhvr>
                                      <p:tavLst>
                                        <p:tav tm="0">
                                          <p:val>
                                            <p:strVal val="#ppt_x"/>
                                          </p:val>
                                        </p:tav>
                                        <p:tav tm="100000">
                                          <p:val>
                                            <p:strVal val="#ppt_x"/>
                                          </p:val>
                                        </p:tav>
                                      </p:tavLst>
                                    </p:anim>
                                    <p:anim calcmode="lin" valueType="num">
                                      <p:cBhvr>
                                        <p:cTn id="33" dur="1000" fill="hold"/>
                                        <p:tgtEl>
                                          <p:spTgt spid="30"/>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1000"/>
                                        <p:tgtEl>
                                          <p:spTgt spid="36"/>
                                        </p:tgtEl>
                                      </p:cBhvr>
                                    </p:animEffect>
                                    <p:anim calcmode="lin" valueType="num">
                                      <p:cBhvr>
                                        <p:cTn id="38" dur="1000" fill="hold"/>
                                        <p:tgtEl>
                                          <p:spTgt spid="36"/>
                                        </p:tgtEl>
                                        <p:attrNameLst>
                                          <p:attrName>ppt_x</p:attrName>
                                        </p:attrNameLst>
                                      </p:cBhvr>
                                      <p:tavLst>
                                        <p:tav tm="0">
                                          <p:val>
                                            <p:strVal val="#ppt_x"/>
                                          </p:val>
                                        </p:tav>
                                        <p:tav tm="100000">
                                          <p:val>
                                            <p:strVal val="#ppt_x"/>
                                          </p:val>
                                        </p:tav>
                                      </p:tavLst>
                                    </p:anim>
                                    <p:anim calcmode="lin" valueType="num">
                                      <p:cBhvr>
                                        <p:cTn id="39"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8">
            <a:extLst>
              <a:ext uri="{FF2B5EF4-FFF2-40B4-BE49-F238E27FC236}">
                <a16:creationId xmlns:a16="http://schemas.microsoft.com/office/drawing/2014/main" id="{ED20496F-629C-B5F0-BA16-D38DD3F68194}"/>
              </a:ext>
            </a:extLst>
          </p:cNvPr>
          <p:cNvSpPr/>
          <p:nvPr/>
        </p:nvSpPr>
        <p:spPr>
          <a:xfrm>
            <a:off x="0" y="3346735"/>
            <a:ext cx="12192000" cy="3518068"/>
          </a:xfrm>
          <a:custGeom>
            <a:avLst/>
            <a:gdLst/>
            <a:ahLst/>
            <a:cxnLst/>
            <a:rect l="l" t="t" r="r" b="b"/>
            <a:pathLst>
              <a:path w="18288000" h="6515505">
                <a:moveTo>
                  <a:pt x="0" y="0"/>
                </a:moveTo>
                <a:lnTo>
                  <a:pt x="18288000" y="0"/>
                </a:lnTo>
                <a:lnTo>
                  <a:pt x="18288000" y="6515505"/>
                </a:lnTo>
                <a:lnTo>
                  <a:pt x="0" y="6515505"/>
                </a:lnTo>
                <a:lnTo>
                  <a:pt x="0" y="0"/>
                </a:lnTo>
                <a:close/>
              </a:path>
            </a:pathLst>
          </a:custGeom>
          <a:blipFill>
            <a:blip r:embed="rId2"/>
            <a:stretch>
              <a:fillRect l="-1520" r="-1520" b="-2793"/>
            </a:stretch>
          </a:blipFill>
        </p:spPr>
      </p:sp>
      <p:sp>
        <p:nvSpPr>
          <p:cNvPr id="2" name="Rectangle 1">
            <a:extLst>
              <a:ext uri="{FF2B5EF4-FFF2-40B4-BE49-F238E27FC236}">
                <a16:creationId xmlns:a16="http://schemas.microsoft.com/office/drawing/2014/main" id="{7EF49251-9A17-4FE4-4197-D95350AF659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3" name="Rectangle: Rounded Corners 2">
            <a:extLst>
              <a:ext uri="{FF2B5EF4-FFF2-40B4-BE49-F238E27FC236}">
                <a16:creationId xmlns:a16="http://schemas.microsoft.com/office/drawing/2014/main" id="{9D36FFB5-76C8-1FCC-107F-E03755170845}"/>
              </a:ext>
            </a:extLst>
          </p:cNvPr>
          <p:cNvSpPr/>
          <p:nvPr/>
        </p:nvSpPr>
        <p:spPr>
          <a:xfrm>
            <a:off x="0" y="-1525417"/>
            <a:ext cx="12192000" cy="2626242"/>
          </a:xfrm>
          <a:prstGeom prst="roundRect">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0292D6D-BBC4-2264-87EC-42BFF85BC065}"/>
              </a:ext>
            </a:extLst>
          </p:cNvPr>
          <p:cNvSpPr txBox="1"/>
          <p:nvPr/>
        </p:nvSpPr>
        <p:spPr>
          <a:xfrm>
            <a:off x="3667760" y="245793"/>
            <a:ext cx="4856480"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NETWORK TOPOLOGY</a:t>
            </a:r>
          </a:p>
        </p:txBody>
      </p:sp>
      <p:sp>
        <p:nvSpPr>
          <p:cNvPr id="6" name="TextBox 5">
            <a:extLst>
              <a:ext uri="{FF2B5EF4-FFF2-40B4-BE49-F238E27FC236}">
                <a16:creationId xmlns:a16="http://schemas.microsoft.com/office/drawing/2014/main" id="{308EF6AE-5D7A-F4B6-4DAE-DD54663CBD02}"/>
              </a:ext>
            </a:extLst>
          </p:cNvPr>
          <p:cNvSpPr txBox="1"/>
          <p:nvPr/>
        </p:nvSpPr>
        <p:spPr>
          <a:xfrm>
            <a:off x="283092" y="1188055"/>
            <a:ext cx="3124662" cy="2169825"/>
          </a:xfrm>
          <a:prstGeom prst="rect">
            <a:avLst/>
          </a:prstGeom>
          <a:noFill/>
        </p:spPr>
        <p:txBody>
          <a:bodyPr wrap="square">
            <a:spAutoFit/>
          </a:bodyPr>
          <a:lstStyle/>
          <a:p>
            <a:r>
              <a:rPr lang="en-US" sz="2700" b="1" dirty="0">
                <a:solidFill>
                  <a:srgbClr val="9A0000"/>
                </a:solidFill>
              </a:rPr>
              <a:t>Each enterprise's network topology follows a hierarchical model with:</a:t>
            </a:r>
          </a:p>
        </p:txBody>
      </p:sp>
      <p:sp>
        <p:nvSpPr>
          <p:cNvPr id="7" name="TextBox 6">
            <a:extLst>
              <a:ext uri="{FF2B5EF4-FFF2-40B4-BE49-F238E27FC236}">
                <a16:creationId xmlns:a16="http://schemas.microsoft.com/office/drawing/2014/main" id="{7EDB4B63-8EFA-CA2C-9894-37F083B79917}"/>
              </a:ext>
            </a:extLst>
          </p:cNvPr>
          <p:cNvSpPr txBox="1"/>
          <p:nvPr/>
        </p:nvSpPr>
        <p:spPr>
          <a:xfrm>
            <a:off x="3292304" y="1115208"/>
            <a:ext cx="8616604" cy="769441"/>
          </a:xfrm>
          <a:prstGeom prst="rect">
            <a:avLst/>
          </a:prstGeom>
          <a:noFill/>
        </p:spPr>
        <p:txBody>
          <a:bodyPr wrap="square" rtlCol="0">
            <a:spAutoFit/>
          </a:bodyPr>
          <a:lstStyle/>
          <a:p>
            <a:pPr marL="342900" indent="-342900" algn="just">
              <a:buFont typeface="Arial" panose="020B0604020202020204" pitchFamily="34" charset="0"/>
              <a:buChar char="•"/>
            </a:pPr>
            <a:r>
              <a:rPr lang="en-US" sz="2400" b="1" dirty="0">
                <a:solidFill>
                  <a:srgbClr val="9A0000"/>
                </a:solidFill>
                <a:latin typeface="Times New Roman" panose="02020603050405020304" pitchFamily="18" charset="0"/>
                <a:cs typeface="Times New Roman" panose="02020603050405020304" pitchFamily="18" charset="0"/>
              </a:rPr>
              <a:t>Core Layer: </a:t>
            </a:r>
            <a:r>
              <a:rPr lang="en-US" sz="2000" b="1" dirty="0">
                <a:solidFill>
                  <a:srgbClr val="000000"/>
                </a:solidFill>
                <a:latin typeface="Times New Roman" panose="02020603050405020304" pitchFamily="18" charset="0"/>
                <a:cs typeface="Times New Roman" panose="02020603050405020304" pitchFamily="18" charset="0"/>
              </a:rPr>
              <a:t>3 switches fully connected to each other, with one router handling external BGP connections to the second enterprise.</a:t>
            </a:r>
          </a:p>
        </p:txBody>
      </p:sp>
      <p:sp>
        <p:nvSpPr>
          <p:cNvPr id="8" name="TextBox 7">
            <a:extLst>
              <a:ext uri="{FF2B5EF4-FFF2-40B4-BE49-F238E27FC236}">
                <a16:creationId xmlns:a16="http://schemas.microsoft.com/office/drawing/2014/main" id="{5D2D7910-ABCE-F641-0C09-9E044212D0CC}"/>
              </a:ext>
            </a:extLst>
          </p:cNvPr>
          <p:cNvSpPr txBox="1"/>
          <p:nvPr/>
        </p:nvSpPr>
        <p:spPr>
          <a:xfrm>
            <a:off x="3292304" y="1837939"/>
            <a:ext cx="8616604" cy="830997"/>
          </a:xfrm>
          <a:prstGeom prst="rect">
            <a:avLst/>
          </a:prstGeom>
          <a:noFill/>
        </p:spPr>
        <p:txBody>
          <a:bodyPr wrap="square" rtlCol="0">
            <a:spAutoFit/>
          </a:bodyPr>
          <a:lstStyle/>
          <a:p>
            <a:pPr marL="342900" indent="-342900" algn="just">
              <a:buFont typeface="Arial" panose="020B0604020202020204" pitchFamily="34" charset="0"/>
              <a:buChar char="•"/>
            </a:pPr>
            <a:r>
              <a:rPr lang="en-US" sz="2400" b="1" dirty="0">
                <a:solidFill>
                  <a:srgbClr val="9A0000"/>
                </a:solidFill>
                <a:latin typeface="Times New Roman" panose="02020603050405020304" pitchFamily="18" charset="0"/>
                <a:cs typeface="Times New Roman" panose="02020603050405020304" pitchFamily="18" charset="0"/>
              </a:rPr>
              <a:t>Distribution Layer: </a:t>
            </a:r>
            <a:r>
              <a:rPr lang="en-US" sz="2400" b="1" dirty="0">
                <a:latin typeface="Times New Roman" panose="02020603050405020304" pitchFamily="18" charset="0"/>
                <a:cs typeface="Times New Roman" panose="02020603050405020304" pitchFamily="18" charset="0"/>
              </a:rPr>
              <a:t>2 multilayer switches (one active, one standby) connected the routers to handle VLAN traffic.</a:t>
            </a:r>
          </a:p>
        </p:txBody>
      </p:sp>
      <p:sp>
        <p:nvSpPr>
          <p:cNvPr id="9" name="TextBox 8">
            <a:extLst>
              <a:ext uri="{FF2B5EF4-FFF2-40B4-BE49-F238E27FC236}">
                <a16:creationId xmlns:a16="http://schemas.microsoft.com/office/drawing/2014/main" id="{98ABDD9D-D697-FF1C-0124-2523647DF6B7}"/>
              </a:ext>
            </a:extLst>
          </p:cNvPr>
          <p:cNvSpPr txBox="1"/>
          <p:nvPr/>
        </p:nvSpPr>
        <p:spPr>
          <a:xfrm>
            <a:off x="3292304" y="2560669"/>
            <a:ext cx="8616604" cy="830997"/>
          </a:xfrm>
          <a:prstGeom prst="rect">
            <a:avLst/>
          </a:prstGeom>
          <a:noFill/>
        </p:spPr>
        <p:txBody>
          <a:bodyPr wrap="square" rtlCol="0">
            <a:spAutoFit/>
          </a:bodyPr>
          <a:lstStyle/>
          <a:p>
            <a:pPr marL="342900" indent="-342900" algn="just">
              <a:buFont typeface="Arial" panose="020B0604020202020204" pitchFamily="34" charset="0"/>
              <a:buChar char="•"/>
            </a:pPr>
            <a:r>
              <a:rPr lang="en-US" sz="2400" b="1" dirty="0">
                <a:solidFill>
                  <a:srgbClr val="9A0000"/>
                </a:solidFill>
                <a:latin typeface="Times New Roman" panose="02020603050405020304" pitchFamily="18" charset="0"/>
                <a:cs typeface="Times New Roman" panose="02020603050405020304" pitchFamily="18" charset="0"/>
              </a:rPr>
              <a:t>Access Layer: </a:t>
            </a:r>
            <a:r>
              <a:rPr lang="en-US" sz="2400" b="1" dirty="0">
                <a:latin typeface="Times New Roman" panose="02020603050405020304" pitchFamily="18" charset="0"/>
                <a:cs typeface="Times New Roman" panose="02020603050405020304" pitchFamily="18" charset="0"/>
              </a:rPr>
              <a:t>Each multilayer switch connects to the routers, managing the various VLANs for the departments.</a:t>
            </a:r>
          </a:p>
        </p:txBody>
      </p:sp>
      <p:sp>
        <p:nvSpPr>
          <p:cNvPr id="10" name="TextBox 9">
            <a:extLst>
              <a:ext uri="{FF2B5EF4-FFF2-40B4-BE49-F238E27FC236}">
                <a16:creationId xmlns:a16="http://schemas.microsoft.com/office/drawing/2014/main" id="{FBF35A04-F126-5052-D09E-3ECF9A3B30E5}"/>
              </a:ext>
            </a:extLst>
          </p:cNvPr>
          <p:cNvSpPr txBox="1"/>
          <p:nvPr/>
        </p:nvSpPr>
        <p:spPr>
          <a:xfrm>
            <a:off x="3896360" y="-2221157"/>
            <a:ext cx="439928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Technical Requirements</a:t>
            </a:r>
            <a:endParaRPr lang="en-US" sz="3200"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77DC639A-A17B-7DB6-5580-05DE4D01CEE7}"/>
              </a:ext>
            </a:extLst>
          </p:cNvPr>
          <p:cNvSpPr txBox="1"/>
          <p:nvPr/>
        </p:nvSpPr>
        <p:spPr>
          <a:xfrm>
            <a:off x="3667760" y="-1154215"/>
            <a:ext cx="485648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IP Addressing Scheme</a:t>
            </a:r>
          </a:p>
        </p:txBody>
      </p:sp>
    </p:spTree>
    <p:extLst>
      <p:ext uri="{BB962C8B-B14F-4D97-AF65-F5344CB8AC3E}">
        <p14:creationId xmlns:p14="http://schemas.microsoft.com/office/powerpoint/2010/main" val="3413884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type="wd">
                                    <p:tmPct val="10000"/>
                                  </p:iterate>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iterate type="wd">
                                    <p:tmPct val="10000"/>
                                  </p:iterate>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par>
                                <p:cTn id="11" presetID="22" presetClass="entr" presetSubtype="8" fill="hold" grpId="0" nodeType="withEffect">
                                  <p:stCondLst>
                                    <p:cond delay="0"/>
                                  </p:stCondLst>
                                  <p:iterate type="wd">
                                    <p:tmPct val="10000"/>
                                  </p:iterate>
                                  <p:childTnLst>
                                    <p:set>
                                      <p:cBhvr>
                                        <p:cTn id="12" dur="1" fill="hold">
                                          <p:stCondLst>
                                            <p:cond delay="0"/>
                                          </p:stCondLst>
                                        </p:cTn>
                                        <p:tgtEl>
                                          <p:spTgt spid="8"/>
                                        </p:tgtEl>
                                        <p:attrNameLst>
                                          <p:attrName>style.visibility</p:attrName>
                                        </p:attrNameLst>
                                      </p:cBhvr>
                                      <p:to>
                                        <p:strVal val="visible"/>
                                      </p:to>
                                    </p:set>
                                    <p:animEffect transition="in" filter="wipe(left)">
                                      <p:cBhvr>
                                        <p:cTn id="13" dur="500"/>
                                        <p:tgtEl>
                                          <p:spTgt spid="8"/>
                                        </p:tgtEl>
                                      </p:cBhvr>
                                    </p:animEffect>
                                  </p:childTnLst>
                                </p:cTn>
                              </p:par>
                              <p:par>
                                <p:cTn id="14" presetID="22" presetClass="entr" presetSubtype="8" fill="hold" grpId="0" nodeType="withEffect">
                                  <p:stCondLst>
                                    <p:cond delay="0"/>
                                  </p:stCondLst>
                                  <p:iterate type="wd">
                                    <p:tmPct val="10000"/>
                                  </p:iterate>
                                  <p:childTnLst>
                                    <p:set>
                                      <p:cBhvr>
                                        <p:cTn id="15" dur="1" fill="hold">
                                          <p:stCondLst>
                                            <p:cond delay="0"/>
                                          </p:stCondLst>
                                        </p:cTn>
                                        <p:tgtEl>
                                          <p:spTgt spid="9"/>
                                        </p:tgtEl>
                                        <p:attrNameLst>
                                          <p:attrName>style.visibility</p:attrName>
                                        </p:attrNameLst>
                                      </p:cBhvr>
                                      <p:to>
                                        <p:strVal val="visible"/>
                                      </p:to>
                                    </p:set>
                                    <p:animEffect transition="in" filter="wipe(left)">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F49251-9A17-4FE4-4197-D95350AF659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3" name="Rectangle: Rounded Corners 2">
            <a:extLst>
              <a:ext uri="{FF2B5EF4-FFF2-40B4-BE49-F238E27FC236}">
                <a16:creationId xmlns:a16="http://schemas.microsoft.com/office/drawing/2014/main" id="{9D36FFB5-76C8-1FCC-107F-E03755170845}"/>
              </a:ext>
            </a:extLst>
          </p:cNvPr>
          <p:cNvSpPr/>
          <p:nvPr/>
        </p:nvSpPr>
        <p:spPr>
          <a:xfrm>
            <a:off x="0" y="-1525417"/>
            <a:ext cx="12192000" cy="2626242"/>
          </a:xfrm>
          <a:prstGeom prst="roundRect">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0292D6D-BBC4-2264-87EC-42BFF85BC065}"/>
              </a:ext>
            </a:extLst>
          </p:cNvPr>
          <p:cNvSpPr txBox="1"/>
          <p:nvPr/>
        </p:nvSpPr>
        <p:spPr>
          <a:xfrm>
            <a:off x="3667760" y="258025"/>
            <a:ext cx="485648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IP Addressing Scheme</a:t>
            </a:r>
          </a:p>
        </p:txBody>
      </p:sp>
      <p:grpSp>
        <p:nvGrpSpPr>
          <p:cNvPr id="16" name="Group 15">
            <a:extLst>
              <a:ext uri="{FF2B5EF4-FFF2-40B4-BE49-F238E27FC236}">
                <a16:creationId xmlns:a16="http://schemas.microsoft.com/office/drawing/2014/main" id="{A571D644-E3A6-3D15-4942-B11F844776D5}"/>
              </a:ext>
            </a:extLst>
          </p:cNvPr>
          <p:cNvGrpSpPr/>
          <p:nvPr/>
        </p:nvGrpSpPr>
        <p:grpSpPr>
          <a:xfrm>
            <a:off x="538480" y="1248417"/>
            <a:ext cx="5029200" cy="5447157"/>
            <a:chOff x="538480" y="1248417"/>
            <a:chExt cx="5029200" cy="5447157"/>
          </a:xfrm>
        </p:grpSpPr>
        <p:grpSp>
          <p:nvGrpSpPr>
            <p:cNvPr id="11" name="Group 10">
              <a:extLst>
                <a:ext uri="{FF2B5EF4-FFF2-40B4-BE49-F238E27FC236}">
                  <a16:creationId xmlns:a16="http://schemas.microsoft.com/office/drawing/2014/main" id="{6D94C4DE-1D22-F6F5-4441-F04EFBC0CA65}"/>
                </a:ext>
              </a:extLst>
            </p:cNvPr>
            <p:cNvGrpSpPr/>
            <p:nvPr/>
          </p:nvGrpSpPr>
          <p:grpSpPr>
            <a:xfrm>
              <a:off x="538480" y="1248418"/>
              <a:ext cx="5029200" cy="5447156"/>
              <a:chOff x="680720" y="1416570"/>
              <a:chExt cx="2377440" cy="2632072"/>
            </a:xfrm>
          </p:grpSpPr>
          <p:sp>
            <p:nvSpPr>
              <p:cNvPr id="14" name="Rectangle: Rounded Corners 13">
                <a:extLst>
                  <a:ext uri="{FF2B5EF4-FFF2-40B4-BE49-F238E27FC236}">
                    <a16:creationId xmlns:a16="http://schemas.microsoft.com/office/drawing/2014/main" id="{E013D029-1EF1-5CC4-1883-5D666F5A7FF9}"/>
                  </a:ext>
                </a:extLst>
              </p:cNvPr>
              <p:cNvSpPr/>
              <p:nvPr/>
            </p:nvSpPr>
            <p:spPr>
              <a:xfrm>
                <a:off x="680720" y="1422400"/>
                <a:ext cx="2377440" cy="2626242"/>
              </a:xfrm>
              <a:prstGeom prst="roundRect">
                <a:avLst>
                  <a:gd name="adj" fmla="val 7374"/>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BC081846-F5AB-61FC-84F9-0DA10ABFC626}"/>
                  </a:ext>
                </a:extLst>
              </p:cNvPr>
              <p:cNvSpPr/>
              <p:nvPr/>
            </p:nvSpPr>
            <p:spPr>
              <a:xfrm>
                <a:off x="680720" y="1416570"/>
                <a:ext cx="2377440" cy="267692"/>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extBox 11">
              <a:extLst>
                <a:ext uri="{FF2B5EF4-FFF2-40B4-BE49-F238E27FC236}">
                  <a16:creationId xmlns:a16="http://schemas.microsoft.com/office/drawing/2014/main" id="{C70BCF45-19F1-BFDC-03C5-99D949423F32}"/>
                </a:ext>
              </a:extLst>
            </p:cNvPr>
            <p:cNvSpPr txBox="1"/>
            <p:nvPr/>
          </p:nvSpPr>
          <p:spPr>
            <a:xfrm>
              <a:off x="675640" y="1248417"/>
              <a:ext cx="2484120" cy="553998"/>
            </a:xfrm>
            <a:prstGeom prst="rect">
              <a:avLst/>
            </a:prstGeom>
            <a:noFill/>
          </p:spPr>
          <p:txBody>
            <a:bodyPr wrap="square" rtlCol="0">
              <a:spAutoFit/>
            </a:bodyPr>
            <a:lstStyle/>
            <a:p>
              <a:pPr algn="ctr"/>
              <a:r>
                <a:rPr lang="en-US" sz="3000" b="1" dirty="0">
                  <a:solidFill>
                    <a:schemeClr val="bg1"/>
                  </a:solidFill>
                  <a:latin typeface="Times New Roman" panose="02020603050405020304" pitchFamily="18" charset="0"/>
                  <a:cs typeface="Times New Roman" panose="02020603050405020304" pitchFamily="18" charset="0"/>
                </a:rPr>
                <a:t>Enterprise 1:</a:t>
              </a:r>
            </a:p>
          </p:txBody>
        </p:sp>
        <p:sp>
          <p:nvSpPr>
            <p:cNvPr id="13" name="TextBox 12">
              <a:extLst>
                <a:ext uri="{FF2B5EF4-FFF2-40B4-BE49-F238E27FC236}">
                  <a16:creationId xmlns:a16="http://schemas.microsoft.com/office/drawing/2014/main" id="{56C36B55-FF9F-7ED8-490D-827E7291191A}"/>
                </a:ext>
              </a:extLst>
            </p:cNvPr>
            <p:cNvSpPr txBox="1"/>
            <p:nvPr/>
          </p:nvSpPr>
          <p:spPr>
            <a:xfrm>
              <a:off x="538480" y="1924490"/>
              <a:ext cx="4927600" cy="4524315"/>
            </a:xfrm>
            <a:prstGeom prst="rect">
              <a:avLst/>
            </a:prstGeom>
            <a:noFill/>
          </p:spPr>
          <p:txBody>
            <a:bodyPr wrap="square" rtlCol="0">
              <a:spAutoFit/>
            </a:bodyPr>
            <a:lstStyle/>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Network</a:t>
              </a:r>
              <a:r>
                <a:rPr lang="en-US" dirty="0">
                  <a:solidFill>
                    <a:srgbClr val="000000"/>
                  </a:solidFill>
                  <a:latin typeface="Times New Roman" panose="02020603050405020304" pitchFamily="18" charset="0"/>
                  <a:ea typeface="Quicksand"/>
                  <a:cs typeface="Times New Roman" panose="02020603050405020304" pitchFamily="18" charset="0"/>
                  <a:sym typeface="Quicksand"/>
                </a:rPr>
                <a:t>: 4 </a:t>
              </a:r>
              <a:r>
                <a:rPr lang="en-US" dirty="0" err="1">
                  <a:solidFill>
                    <a:srgbClr val="000000"/>
                  </a:solidFill>
                  <a:latin typeface="Times New Roman" panose="02020603050405020304" pitchFamily="18" charset="0"/>
                  <a:ea typeface="Quicksand"/>
                  <a:cs typeface="Times New Roman" panose="02020603050405020304" pitchFamily="18" charset="0"/>
                  <a:sym typeface="Quicksand"/>
                </a:rPr>
                <a:t>vlans</a:t>
              </a:r>
              <a:r>
                <a:rPr lang="en-US" dirty="0">
                  <a:solidFill>
                    <a:srgbClr val="000000"/>
                  </a:solidFill>
                  <a:latin typeface="Times New Roman" panose="02020603050405020304" pitchFamily="18" charset="0"/>
                  <a:ea typeface="Quicksand"/>
                  <a:cs typeface="Times New Roman" panose="02020603050405020304" pitchFamily="18" charset="0"/>
                  <a:sym typeface="Quicksand"/>
                </a:rPr>
                <a:t> AS 100</a:t>
              </a:r>
            </a:p>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Subnets:</a:t>
              </a:r>
            </a:p>
            <a:p>
              <a:pPr marL="1120144" lvl="2" indent="-373381"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VLANs:</a:t>
              </a:r>
            </a:p>
            <a:p>
              <a:pPr marL="1680217" lvl="3" indent="-420054" algn="l">
                <a:buFont typeface="Arial"/>
                <a:buChar char="￭"/>
              </a:pPr>
              <a:r>
                <a:rPr lang="en-US" dirty="0">
                  <a:solidFill>
                    <a:srgbClr val="000000"/>
                  </a:solidFill>
                  <a:latin typeface="Times New Roman" panose="02020603050405020304" pitchFamily="18" charset="0"/>
                  <a:ea typeface="Quicksand"/>
                  <a:cs typeface="Times New Roman" panose="02020603050405020304" pitchFamily="18" charset="0"/>
                  <a:sym typeface="Quicksand"/>
                </a:rPr>
                <a:t>VLAN 10 (Management): 10.10.10.0/24</a:t>
              </a:r>
            </a:p>
            <a:p>
              <a:pPr marL="1680217" lvl="3" indent="-420054" algn="l">
                <a:buFont typeface="Arial"/>
                <a:buChar char="￭"/>
              </a:pPr>
              <a:r>
                <a:rPr lang="en-US" dirty="0">
                  <a:solidFill>
                    <a:srgbClr val="000000"/>
                  </a:solidFill>
                  <a:latin typeface="Times New Roman" panose="02020603050405020304" pitchFamily="18" charset="0"/>
                  <a:ea typeface="Quicksand"/>
                  <a:cs typeface="Times New Roman" panose="02020603050405020304" pitchFamily="18" charset="0"/>
                  <a:sym typeface="Quicksand"/>
                </a:rPr>
                <a:t>VLAN 20 (Users): 10.20.20.0/24</a:t>
              </a:r>
            </a:p>
            <a:p>
              <a:pPr marL="1680217" lvl="3" indent="-420054" algn="l">
                <a:buFont typeface="Arial"/>
                <a:buChar char="￭"/>
              </a:pPr>
              <a:r>
                <a:rPr lang="en-US" dirty="0">
                  <a:solidFill>
                    <a:srgbClr val="000000"/>
                  </a:solidFill>
                  <a:latin typeface="Times New Roman" panose="02020603050405020304" pitchFamily="18" charset="0"/>
                  <a:ea typeface="Quicksand"/>
                  <a:cs typeface="Times New Roman" panose="02020603050405020304" pitchFamily="18" charset="0"/>
                  <a:sym typeface="Quicksand"/>
                </a:rPr>
                <a:t>VLAN 30 (Servers): 10.30.30.0/24</a:t>
              </a:r>
            </a:p>
            <a:p>
              <a:pPr marL="1680217" lvl="3" indent="-420054" algn="l">
                <a:buFont typeface="Arial"/>
                <a:buChar char="￭"/>
              </a:pPr>
              <a:r>
                <a:rPr lang="en-US" dirty="0">
                  <a:solidFill>
                    <a:srgbClr val="000000"/>
                  </a:solidFill>
                  <a:latin typeface="Times New Roman" panose="02020603050405020304" pitchFamily="18" charset="0"/>
                  <a:ea typeface="Quicksand"/>
                  <a:cs typeface="Times New Roman" panose="02020603050405020304" pitchFamily="18" charset="0"/>
                  <a:sym typeface="Quicksand"/>
                </a:rPr>
                <a:t>VLAN 40 (DNS) : 10.40.40.0/24</a:t>
              </a:r>
            </a:p>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DHCP </a:t>
              </a:r>
              <a:r>
                <a:rPr lang="en-US" dirty="0">
                  <a:solidFill>
                    <a:srgbClr val="000000"/>
                  </a:solidFill>
                  <a:latin typeface="Times New Roman" panose="02020603050405020304" pitchFamily="18" charset="0"/>
                  <a:ea typeface="Quicksand"/>
                  <a:cs typeface="Times New Roman" panose="02020603050405020304" pitchFamily="18" charset="0"/>
                  <a:sym typeface="Quicksand"/>
                </a:rPr>
                <a:t>will be configured on the distribution layer (multilayer switch) to provide dynamic IPs in the range</a:t>
              </a: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 10.10.10.1/24 : 10.0.0.254/24</a:t>
              </a:r>
            </a:p>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Note That:(10.10.10.1,10.10.10.2,10.10.10.254) =&gt;reserved</a:t>
              </a:r>
            </a:p>
          </p:txBody>
        </p:sp>
      </p:grpSp>
      <p:grpSp>
        <p:nvGrpSpPr>
          <p:cNvPr id="17" name="Group 16">
            <a:extLst>
              <a:ext uri="{FF2B5EF4-FFF2-40B4-BE49-F238E27FC236}">
                <a16:creationId xmlns:a16="http://schemas.microsoft.com/office/drawing/2014/main" id="{F4723045-49A2-FF2A-7BA6-4D091A5E8B0A}"/>
              </a:ext>
            </a:extLst>
          </p:cNvPr>
          <p:cNvGrpSpPr/>
          <p:nvPr/>
        </p:nvGrpSpPr>
        <p:grpSpPr>
          <a:xfrm>
            <a:off x="6096000" y="1260483"/>
            <a:ext cx="5029200" cy="5447157"/>
            <a:chOff x="538480" y="1248417"/>
            <a:chExt cx="5029200" cy="5447157"/>
          </a:xfrm>
        </p:grpSpPr>
        <p:grpSp>
          <p:nvGrpSpPr>
            <p:cNvPr id="18" name="Group 17">
              <a:extLst>
                <a:ext uri="{FF2B5EF4-FFF2-40B4-BE49-F238E27FC236}">
                  <a16:creationId xmlns:a16="http://schemas.microsoft.com/office/drawing/2014/main" id="{4B75A65E-3FF5-27EE-55FD-86103D697CB2}"/>
                </a:ext>
              </a:extLst>
            </p:cNvPr>
            <p:cNvGrpSpPr/>
            <p:nvPr/>
          </p:nvGrpSpPr>
          <p:grpSpPr>
            <a:xfrm>
              <a:off x="538480" y="1248418"/>
              <a:ext cx="5029200" cy="5447156"/>
              <a:chOff x="680720" y="1416570"/>
              <a:chExt cx="2377440" cy="2632072"/>
            </a:xfrm>
          </p:grpSpPr>
          <p:sp>
            <p:nvSpPr>
              <p:cNvPr id="21" name="Rectangle: Rounded Corners 20">
                <a:extLst>
                  <a:ext uri="{FF2B5EF4-FFF2-40B4-BE49-F238E27FC236}">
                    <a16:creationId xmlns:a16="http://schemas.microsoft.com/office/drawing/2014/main" id="{379B6A8C-FBAA-9B61-7384-4925BF778C7F}"/>
                  </a:ext>
                </a:extLst>
              </p:cNvPr>
              <p:cNvSpPr/>
              <p:nvPr/>
            </p:nvSpPr>
            <p:spPr>
              <a:xfrm>
                <a:off x="680720" y="1422400"/>
                <a:ext cx="2377440" cy="2626242"/>
              </a:xfrm>
              <a:prstGeom prst="roundRect">
                <a:avLst>
                  <a:gd name="adj" fmla="val 7374"/>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D40577A8-80C3-8A02-A37C-962BA868F68D}"/>
                  </a:ext>
                </a:extLst>
              </p:cNvPr>
              <p:cNvSpPr/>
              <p:nvPr/>
            </p:nvSpPr>
            <p:spPr>
              <a:xfrm>
                <a:off x="680720" y="1416570"/>
                <a:ext cx="2377440" cy="267692"/>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a:extLst>
                <a:ext uri="{FF2B5EF4-FFF2-40B4-BE49-F238E27FC236}">
                  <a16:creationId xmlns:a16="http://schemas.microsoft.com/office/drawing/2014/main" id="{787124C1-3150-AB6A-A3AF-BBB329E88CC7}"/>
                </a:ext>
              </a:extLst>
            </p:cNvPr>
            <p:cNvSpPr txBox="1"/>
            <p:nvPr/>
          </p:nvSpPr>
          <p:spPr>
            <a:xfrm>
              <a:off x="675640" y="1248417"/>
              <a:ext cx="2484120" cy="553998"/>
            </a:xfrm>
            <a:prstGeom prst="rect">
              <a:avLst/>
            </a:prstGeom>
            <a:noFill/>
          </p:spPr>
          <p:txBody>
            <a:bodyPr wrap="square" rtlCol="0">
              <a:spAutoFit/>
            </a:bodyPr>
            <a:lstStyle/>
            <a:p>
              <a:pPr algn="ctr"/>
              <a:r>
                <a:rPr lang="en-US" sz="3000" b="1" dirty="0">
                  <a:solidFill>
                    <a:schemeClr val="bg1"/>
                  </a:solidFill>
                  <a:latin typeface="Times New Roman" panose="02020603050405020304" pitchFamily="18" charset="0"/>
                  <a:cs typeface="Times New Roman" panose="02020603050405020304" pitchFamily="18" charset="0"/>
                </a:rPr>
                <a:t>Enterprise 2:</a:t>
              </a:r>
            </a:p>
          </p:txBody>
        </p:sp>
        <p:sp>
          <p:nvSpPr>
            <p:cNvPr id="20" name="TextBox 19">
              <a:extLst>
                <a:ext uri="{FF2B5EF4-FFF2-40B4-BE49-F238E27FC236}">
                  <a16:creationId xmlns:a16="http://schemas.microsoft.com/office/drawing/2014/main" id="{894129F0-185B-21C5-6CAC-171F28907DB3}"/>
                </a:ext>
              </a:extLst>
            </p:cNvPr>
            <p:cNvSpPr txBox="1"/>
            <p:nvPr/>
          </p:nvSpPr>
          <p:spPr>
            <a:xfrm>
              <a:off x="538480" y="1924490"/>
              <a:ext cx="4927600" cy="4524315"/>
            </a:xfrm>
            <a:prstGeom prst="rect">
              <a:avLst/>
            </a:prstGeom>
            <a:noFill/>
          </p:spPr>
          <p:txBody>
            <a:bodyPr wrap="square" rtlCol="0">
              <a:spAutoFit/>
            </a:bodyPr>
            <a:lstStyle/>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Network</a:t>
              </a:r>
              <a:r>
                <a:rPr lang="en-US" dirty="0">
                  <a:solidFill>
                    <a:srgbClr val="000000"/>
                  </a:solidFill>
                  <a:latin typeface="Times New Roman" panose="02020603050405020304" pitchFamily="18" charset="0"/>
                  <a:ea typeface="Quicksand"/>
                  <a:cs typeface="Times New Roman" panose="02020603050405020304" pitchFamily="18" charset="0"/>
                  <a:sym typeface="Quicksand"/>
                </a:rPr>
                <a:t>: 4 </a:t>
              </a:r>
              <a:r>
                <a:rPr lang="en-US" dirty="0" err="1">
                  <a:solidFill>
                    <a:srgbClr val="000000"/>
                  </a:solidFill>
                  <a:latin typeface="Times New Roman" panose="02020603050405020304" pitchFamily="18" charset="0"/>
                  <a:ea typeface="Quicksand"/>
                  <a:cs typeface="Times New Roman" panose="02020603050405020304" pitchFamily="18" charset="0"/>
                  <a:sym typeface="Quicksand"/>
                </a:rPr>
                <a:t>vlans</a:t>
              </a:r>
              <a:r>
                <a:rPr lang="en-US" dirty="0">
                  <a:solidFill>
                    <a:srgbClr val="000000"/>
                  </a:solidFill>
                  <a:latin typeface="Times New Roman" panose="02020603050405020304" pitchFamily="18" charset="0"/>
                  <a:ea typeface="Quicksand"/>
                  <a:cs typeface="Times New Roman" panose="02020603050405020304" pitchFamily="18" charset="0"/>
                  <a:sym typeface="Quicksand"/>
                </a:rPr>
                <a:t> AS 100</a:t>
              </a:r>
            </a:p>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Subnets:</a:t>
              </a:r>
            </a:p>
            <a:p>
              <a:pPr marL="1120144" lvl="2" indent="-373381"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VLANs:</a:t>
              </a:r>
            </a:p>
            <a:p>
              <a:pPr marL="1680217" lvl="3" indent="-420054" algn="l">
                <a:buFont typeface="Arial"/>
                <a:buChar char="￭"/>
              </a:pPr>
              <a:r>
                <a:rPr lang="en-US" dirty="0">
                  <a:solidFill>
                    <a:srgbClr val="000000"/>
                  </a:solidFill>
                  <a:latin typeface="Times New Roman" panose="02020603050405020304" pitchFamily="18" charset="0"/>
                  <a:ea typeface="Quicksand"/>
                  <a:cs typeface="Times New Roman" panose="02020603050405020304" pitchFamily="18" charset="0"/>
                  <a:sym typeface="Quicksand"/>
                </a:rPr>
                <a:t>VLAN 10 (Management): 10.10.10.0/24</a:t>
              </a:r>
            </a:p>
            <a:p>
              <a:pPr marL="1680217" lvl="3" indent="-420054" algn="l">
                <a:buFont typeface="Arial"/>
                <a:buChar char="￭"/>
              </a:pPr>
              <a:r>
                <a:rPr lang="en-US" dirty="0">
                  <a:solidFill>
                    <a:srgbClr val="000000"/>
                  </a:solidFill>
                  <a:latin typeface="Times New Roman" panose="02020603050405020304" pitchFamily="18" charset="0"/>
                  <a:ea typeface="Quicksand"/>
                  <a:cs typeface="Times New Roman" panose="02020603050405020304" pitchFamily="18" charset="0"/>
                  <a:sym typeface="Quicksand"/>
                </a:rPr>
                <a:t>VLAN 20 (Users): 10.20.20.0/24</a:t>
              </a:r>
            </a:p>
            <a:p>
              <a:pPr marL="1680217" lvl="3" indent="-420054" algn="l">
                <a:buFont typeface="Arial"/>
                <a:buChar char="￭"/>
              </a:pPr>
              <a:r>
                <a:rPr lang="en-US" dirty="0">
                  <a:solidFill>
                    <a:srgbClr val="000000"/>
                  </a:solidFill>
                  <a:latin typeface="Times New Roman" panose="02020603050405020304" pitchFamily="18" charset="0"/>
                  <a:ea typeface="Quicksand"/>
                  <a:cs typeface="Times New Roman" panose="02020603050405020304" pitchFamily="18" charset="0"/>
                  <a:sym typeface="Quicksand"/>
                </a:rPr>
                <a:t>VLAN 30 (Servers): 10.30.30.0/24</a:t>
              </a:r>
            </a:p>
            <a:p>
              <a:pPr marL="1680217" lvl="3" indent="-420054" algn="l">
                <a:buFont typeface="Arial"/>
                <a:buChar char="￭"/>
              </a:pPr>
              <a:r>
                <a:rPr lang="en-US" dirty="0">
                  <a:solidFill>
                    <a:srgbClr val="000000"/>
                  </a:solidFill>
                  <a:latin typeface="Times New Roman" panose="02020603050405020304" pitchFamily="18" charset="0"/>
                  <a:ea typeface="Quicksand"/>
                  <a:cs typeface="Times New Roman" panose="02020603050405020304" pitchFamily="18" charset="0"/>
                  <a:sym typeface="Quicksand"/>
                </a:rPr>
                <a:t>VLAN 40 (DNS) : 10.40.40.0/24</a:t>
              </a:r>
            </a:p>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DHCP </a:t>
              </a:r>
              <a:r>
                <a:rPr lang="en-US" dirty="0">
                  <a:solidFill>
                    <a:srgbClr val="000000"/>
                  </a:solidFill>
                  <a:latin typeface="Times New Roman" panose="02020603050405020304" pitchFamily="18" charset="0"/>
                  <a:ea typeface="Quicksand"/>
                  <a:cs typeface="Times New Roman" panose="02020603050405020304" pitchFamily="18" charset="0"/>
                  <a:sym typeface="Quicksand"/>
                </a:rPr>
                <a:t>will be configured on the distribution layer (multilayer switch) to provide dynamic IPs in the range</a:t>
              </a: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 10.10.10.1/24 : 10.0.0.254/24</a:t>
              </a:r>
            </a:p>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Note That:(10.10.10.1,10.10.10.2,10.10.10.254) =&gt;reserved</a:t>
              </a:r>
            </a:p>
          </p:txBody>
        </p:sp>
      </p:grpSp>
      <p:sp>
        <p:nvSpPr>
          <p:cNvPr id="23" name="TextBox 22">
            <a:extLst>
              <a:ext uri="{FF2B5EF4-FFF2-40B4-BE49-F238E27FC236}">
                <a16:creationId xmlns:a16="http://schemas.microsoft.com/office/drawing/2014/main" id="{4F85C4AB-4881-DA76-3C13-B85990598A61}"/>
              </a:ext>
            </a:extLst>
          </p:cNvPr>
          <p:cNvSpPr txBox="1"/>
          <p:nvPr/>
        </p:nvSpPr>
        <p:spPr>
          <a:xfrm>
            <a:off x="3667760" y="-1135967"/>
            <a:ext cx="4856480"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NETWORK TOPOLOGY</a:t>
            </a:r>
          </a:p>
        </p:txBody>
      </p:sp>
    </p:spTree>
    <p:extLst>
      <p:ext uri="{BB962C8B-B14F-4D97-AF65-F5344CB8AC3E}">
        <p14:creationId xmlns:p14="http://schemas.microsoft.com/office/powerpoint/2010/main" val="3022816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60000" fill="hold" nodeType="withEffect" p14:presetBounceEnd="60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60000">
                                          <p:cBhvr additive="base">
                                            <p:cTn id="7" dur="1000" fill="hold"/>
                                            <p:tgtEl>
                                              <p:spTgt spid="16"/>
                                            </p:tgtEl>
                                            <p:attrNameLst>
                                              <p:attrName>ppt_x</p:attrName>
                                            </p:attrNameLst>
                                          </p:cBhvr>
                                          <p:tavLst>
                                            <p:tav tm="0">
                                              <p:val>
                                                <p:strVal val="0-#ppt_w/2"/>
                                              </p:val>
                                            </p:tav>
                                            <p:tav tm="100000">
                                              <p:val>
                                                <p:strVal val="#ppt_x"/>
                                              </p:val>
                                            </p:tav>
                                          </p:tavLst>
                                        </p:anim>
                                        <p:anim calcmode="lin" valueType="num" p14:bounceEnd="60000">
                                          <p:cBhvr additive="base">
                                            <p:cTn id="8" dur="10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2" accel="60000" fill="hold" nodeType="withEffect" p14:presetBounceEnd="60000">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14:bounceEnd="60000">
                                          <p:cBhvr additive="base">
                                            <p:cTn id="11" dur="1000" fill="hold"/>
                                            <p:tgtEl>
                                              <p:spTgt spid="17"/>
                                            </p:tgtEl>
                                            <p:attrNameLst>
                                              <p:attrName>ppt_x</p:attrName>
                                            </p:attrNameLst>
                                          </p:cBhvr>
                                          <p:tavLst>
                                            <p:tav tm="0">
                                              <p:val>
                                                <p:strVal val="1+#ppt_w/2"/>
                                              </p:val>
                                            </p:tav>
                                            <p:tav tm="100000">
                                              <p:val>
                                                <p:strVal val="#ppt_x"/>
                                              </p:val>
                                            </p:tav>
                                          </p:tavLst>
                                        </p:anim>
                                        <p:anim calcmode="lin" valueType="num" p14:bounceEnd="60000">
                                          <p:cBhvr additive="base">
                                            <p:cTn id="12" dur="10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6000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000" fill="hold"/>
                                            <p:tgtEl>
                                              <p:spTgt spid="16"/>
                                            </p:tgtEl>
                                            <p:attrNameLst>
                                              <p:attrName>ppt_x</p:attrName>
                                            </p:attrNameLst>
                                          </p:cBhvr>
                                          <p:tavLst>
                                            <p:tav tm="0">
                                              <p:val>
                                                <p:strVal val="0-#ppt_w/2"/>
                                              </p:val>
                                            </p:tav>
                                            <p:tav tm="100000">
                                              <p:val>
                                                <p:strVal val="#ppt_x"/>
                                              </p:val>
                                            </p:tav>
                                          </p:tavLst>
                                        </p:anim>
                                        <p:anim calcmode="lin" valueType="num">
                                          <p:cBhvr additive="base">
                                            <p:cTn id="8" dur="10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2" accel="60000"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000" fill="hold"/>
                                            <p:tgtEl>
                                              <p:spTgt spid="17"/>
                                            </p:tgtEl>
                                            <p:attrNameLst>
                                              <p:attrName>ppt_x</p:attrName>
                                            </p:attrNameLst>
                                          </p:cBhvr>
                                          <p:tavLst>
                                            <p:tav tm="0">
                                              <p:val>
                                                <p:strVal val="1+#ppt_w/2"/>
                                              </p:val>
                                            </p:tav>
                                            <p:tav tm="100000">
                                              <p:val>
                                                <p:strVal val="#ppt_x"/>
                                              </p:val>
                                            </p:tav>
                                          </p:tavLst>
                                        </p:anim>
                                        <p:anim calcmode="lin" valueType="num">
                                          <p:cBhvr additive="base">
                                            <p:cTn id="12" dur="10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C4A151-0493-0842-4963-5FFF75AD0847}"/>
              </a:ext>
            </a:extLst>
          </p:cNvPr>
          <p:cNvSpPr txBox="1"/>
          <p:nvPr/>
        </p:nvSpPr>
        <p:spPr>
          <a:xfrm>
            <a:off x="3667760" y="-940855"/>
            <a:ext cx="485648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IP Addressing Scheme</a:t>
            </a:r>
          </a:p>
        </p:txBody>
      </p:sp>
      <p:sp>
        <p:nvSpPr>
          <p:cNvPr id="3" name="Rectangle: Rounded Corners 2">
            <a:extLst>
              <a:ext uri="{FF2B5EF4-FFF2-40B4-BE49-F238E27FC236}">
                <a16:creationId xmlns:a16="http://schemas.microsoft.com/office/drawing/2014/main" id="{52FDC6BE-CBA8-B0BC-174A-93C7C2BCDE65}"/>
              </a:ext>
            </a:extLst>
          </p:cNvPr>
          <p:cNvSpPr/>
          <p:nvPr/>
        </p:nvSpPr>
        <p:spPr>
          <a:xfrm>
            <a:off x="-1158240" y="0"/>
            <a:ext cx="4777982" cy="6858000"/>
          </a:xfrm>
          <a:prstGeom prst="roundRect">
            <a:avLst/>
          </a:prstGeom>
          <a:solidFill>
            <a:schemeClr val="bg1">
              <a:lumMod val="95000"/>
            </a:schemeClr>
          </a:solidFill>
          <a:ln>
            <a:noFill/>
          </a:ln>
          <a:effectLst>
            <a:outerShdw blurRad="50800" dist="38100" algn="l" rotWithShape="0">
              <a:prstClr val="black">
                <a:alpha val="3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3B62D30-9AFA-3054-24B9-80C3BC69CC0F}"/>
              </a:ext>
            </a:extLst>
          </p:cNvPr>
          <p:cNvSpPr txBox="1"/>
          <p:nvPr/>
        </p:nvSpPr>
        <p:spPr>
          <a:xfrm>
            <a:off x="424990" y="2844224"/>
            <a:ext cx="3070050" cy="1169551"/>
          </a:xfrm>
          <a:prstGeom prst="rect">
            <a:avLst/>
          </a:prstGeom>
          <a:noFill/>
        </p:spPr>
        <p:txBody>
          <a:bodyPr wrap="square">
            <a:spAutoFit/>
          </a:bodyPr>
          <a:lstStyle/>
          <a:p>
            <a:r>
              <a:rPr lang="en-US" sz="3500" b="1" dirty="0">
                <a:latin typeface="Times New Roman" panose="02020603050405020304" pitchFamily="18" charset="0"/>
                <a:cs typeface="Times New Roman" panose="02020603050405020304" pitchFamily="18" charset="0"/>
              </a:rPr>
              <a:t>ROUTING PROTOCOLS</a:t>
            </a:r>
          </a:p>
        </p:txBody>
      </p:sp>
      <p:grpSp>
        <p:nvGrpSpPr>
          <p:cNvPr id="5" name="Group 4">
            <a:extLst>
              <a:ext uri="{FF2B5EF4-FFF2-40B4-BE49-F238E27FC236}">
                <a16:creationId xmlns:a16="http://schemas.microsoft.com/office/drawing/2014/main" id="{83032570-C22D-EA82-4288-C06671B5DD13}"/>
              </a:ext>
            </a:extLst>
          </p:cNvPr>
          <p:cNvGrpSpPr/>
          <p:nvPr/>
        </p:nvGrpSpPr>
        <p:grpSpPr>
          <a:xfrm>
            <a:off x="4064000" y="384817"/>
            <a:ext cx="7703010" cy="3538395"/>
            <a:chOff x="538480" y="1248417"/>
            <a:chExt cx="5029200" cy="3538395"/>
          </a:xfrm>
        </p:grpSpPr>
        <p:grpSp>
          <p:nvGrpSpPr>
            <p:cNvPr id="6" name="Group 5">
              <a:extLst>
                <a:ext uri="{FF2B5EF4-FFF2-40B4-BE49-F238E27FC236}">
                  <a16:creationId xmlns:a16="http://schemas.microsoft.com/office/drawing/2014/main" id="{37E0781A-D04A-F045-DA99-91B686387BC7}"/>
                </a:ext>
              </a:extLst>
            </p:cNvPr>
            <p:cNvGrpSpPr/>
            <p:nvPr/>
          </p:nvGrpSpPr>
          <p:grpSpPr>
            <a:xfrm>
              <a:off x="538480" y="1248418"/>
              <a:ext cx="5029200" cy="3343901"/>
              <a:chOff x="680720" y="1416570"/>
              <a:chExt cx="2377440" cy="1615777"/>
            </a:xfrm>
          </p:grpSpPr>
          <p:sp>
            <p:nvSpPr>
              <p:cNvPr id="9" name="Rectangle: Rounded Corners 8">
                <a:extLst>
                  <a:ext uri="{FF2B5EF4-FFF2-40B4-BE49-F238E27FC236}">
                    <a16:creationId xmlns:a16="http://schemas.microsoft.com/office/drawing/2014/main" id="{9029C531-6BE6-2CCB-3635-8961387F3D73}"/>
                  </a:ext>
                </a:extLst>
              </p:cNvPr>
              <p:cNvSpPr/>
              <p:nvPr/>
            </p:nvSpPr>
            <p:spPr>
              <a:xfrm>
                <a:off x="680720" y="1422400"/>
                <a:ext cx="2377440" cy="1609947"/>
              </a:xfrm>
              <a:prstGeom prst="roundRect">
                <a:avLst>
                  <a:gd name="adj" fmla="val 7374"/>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BD969113-ADA8-AB8D-7F35-F10011E3A3DF}"/>
                  </a:ext>
                </a:extLst>
              </p:cNvPr>
              <p:cNvSpPr/>
              <p:nvPr/>
            </p:nvSpPr>
            <p:spPr>
              <a:xfrm>
                <a:off x="680720" y="1416570"/>
                <a:ext cx="2377440" cy="267692"/>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FB8F902F-81B4-AAAF-CF0D-AB76B86EC4C6}"/>
                </a:ext>
              </a:extLst>
            </p:cNvPr>
            <p:cNvSpPr txBox="1"/>
            <p:nvPr/>
          </p:nvSpPr>
          <p:spPr>
            <a:xfrm>
              <a:off x="848360" y="1248417"/>
              <a:ext cx="2484120" cy="553998"/>
            </a:xfrm>
            <a:prstGeom prst="rect">
              <a:avLst/>
            </a:prstGeom>
            <a:noFill/>
          </p:spPr>
          <p:txBody>
            <a:bodyPr wrap="square" rtlCol="0">
              <a:spAutoFit/>
            </a:bodyPr>
            <a:lstStyle/>
            <a:p>
              <a:r>
                <a:rPr lang="en-US" sz="3000" b="1" dirty="0">
                  <a:solidFill>
                    <a:schemeClr val="bg1"/>
                  </a:solidFill>
                  <a:latin typeface="Times New Roman" panose="02020603050405020304" pitchFamily="18" charset="0"/>
                  <a:cs typeface="Times New Roman" panose="02020603050405020304" pitchFamily="18" charset="0"/>
                </a:rPr>
                <a:t>OSPF:</a:t>
              </a:r>
            </a:p>
          </p:txBody>
        </p:sp>
        <p:sp>
          <p:nvSpPr>
            <p:cNvPr id="8" name="TextBox 7">
              <a:extLst>
                <a:ext uri="{FF2B5EF4-FFF2-40B4-BE49-F238E27FC236}">
                  <a16:creationId xmlns:a16="http://schemas.microsoft.com/office/drawing/2014/main" id="{F8EEB70C-957D-1ED0-51C8-987DB912D2F9}"/>
                </a:ext>
              </a:extLst>
            </p:cNvPr>
            <p:cNvSpPr txBox="1"/>
            <p:nvPr/>
          </p:nvSpPr>
          <p:spPr>
            <a:xfrm>
              <a:off x="538480" y="1924490"/>
              <a:ext cx="4927600" cy="2862322"/>
            </a:xfrm>
            <a:prstGeom prst="rect">
              <a:avLst/>
            </a:prstGeom>
            <a:noFill/>
          </p:spPr>
          <p:txBody>
            <a:bodyPr wrap="square" rtlCol="0">
              <a:spAutoFit/>
            </a:bodyPr>
            <a:lstStyle/>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OSPF automatically updates routing tables in response to network changes, such as the addition or failure of links. This ensures that data packets are always routed through the most efficient paths.</a:t>
              </a:r>
            </a:p>
            <a:p>
              <a:pPr marL="280036" lvl="1" algn="l"/>
              <a:endPar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endParaRPr>
            </a:p>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OSPF supports a hierarchical network design using areas. This helps to manage larger networks by reducing the size of routing tables and minimizing the amount of routing information exchanged. The backbone area (Area 0) connects other areas, enhancing scalability and performance.</a:t>
              </a:r>
            </a:p>
            <a:p>
              <a:pPr marL="560072" lvl="1" indent="-280036" algn="l">
                <a:buFont typeface="Arial"/>
                <a:buChar char="•"/>
              </a:pPr>
              <a:endPar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endParaRPr>
            </a:p>
          </p:txBody>
        </p:sp>
      </p:grpSp>
      <p:grpSp>
        <p:nvGrpSpPr>
          <p:cNvPr id="11" name="Group 10">
            <a:extLst>
              <a:ext uri="{FF2B5EF4-FFF2-40B4-BE49-F238E27FC236}">
                <a16:creationId xmlns:a16="http://schemas.microsoft.com/office/drawing/2014/main" id="{203BF19D-7645-F765-71D5-EB00F458A771}"/>
              </a:ext>
            </a:extLst>
          </p:cNvPr>
          <p:cNvGrpSpPr/>
          <p:nvPr/>
        </p:nvGrpSpPr>
        <p:grpSpPr>
          <a:xfrm>
            <a:off x="4064000" y="4115375"/>
            <a:ext cx="7703010" cy="2256326"/>
            <a:chOff x="538480" y="1248417"/>
            <a:chExt cx="5029200" cy="2256326"/>
          </a:xfrm>
        </p:grpSpPr>
        <p:grpSp>
          <p:nvGrpSpPr>
            <p:cNvPr id="12" name="Group 11">
              <a:extLst>
                <a:ext uri="{FF2B5EF4-FFF2-40B4-BE49-F238E27FC236}">
                  <a16:creationId xmlns:a16="http://schemas.microsoft.com/office/drawing/2014/main" id="{5CAF3BD8-C218-AA34-8CA2-3D99073CA568}"/>
                </a:ext>
              </a:extLst>
            </p:cNvPr>
            <p:cNvGrpSpPr/>
            <p:nvPr/>
          </p:nvGrpSpPr>
          <p:grpSpPr>
            <a:xfrm>
              <a:off x="538480" y="1248418"/>
              <a:ext cx="5029200" cy="2256325"/>
              <a:chOff x="680720" y="1416570"/>
              <a:chExt cx="2377440" cy="1090259"/>
            </a:xfrm>
          </p:grpSpPr>
          <p:sp>
            <p:nvSpPr>
              <p:cNvPr id="15" name="Rectangle: Rounded Corners 14">
                <a:extLst>
                  <a:ext uri="{FF2B5EF4-FFF2-40B4-BE49-F238E27FC236}">
                    <a16:creationId xmlns:a16="http://schemas.microsoft.com/office/drawing/2014/main" id="{6AC1FBBD-13D9-16DF-FF95-03DDD9BDE83E}"/>
                  </a:ext>
                </a:extLst>
              </p:cNvPr>
              <p:cNvSpPr/>
              <p:nvPr/>
            </p:nvSpPr>
            <p:spPr>
              <a:xfrm>
                <a:off x="680720" y="1422400"/>
                <a:ext cx="2377440" cy="1084429"/>
              </a:xfrm>
              <a:prstGeom prst="roundRect">
                <a:avLst>
                  <a:gd name="adj" fmla="val 7374"/>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96AD586-4FB2-5876-58A7-5314E80CC057}"/>
                  </a:ext>
                </a:extLst>
              </p:cNvPr>
              <p:cNvSpPr/>
              <p:nvPr/>
            </p:nvSpPr>
            <p:spPr>
              <a:xfrm>
                <a:off x="680720" y="1416570"/>
                <a:ext cx="2377440" cy="267692"/>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1BDCD977-48F5-4F1D-44A5-905CA64DEDC4}"/>
                </a:ext>
              </a:extLst>
            </p:cNvPr>
            <p:cNvSpPr txBox="1"/>
            <p:nvPr/>
          </p:nvSpPr>
          <p:spPr>
            <a:xfrm>
              <a:off x="848360" y="1248417"/>
              <a:ext cx="2484120" cy="553998"/>
            </a:xfrm>
            <a:prstGeom prst="rect">
              <a:avLst/>
            </a:prstGeom>
            <a:noFill/>
          </p:spPr>
          <p:txBody>
            <a:bodyPr wrap="square" rtlCol="0">
              <a:spAutoFit/>
            </a:bodyPr>
            <a:lstStyle/>
            <a:p>
              <a:r>
                <a:rPr lang="en-US" sz="3000" b="1">
                  <a:solidFill>
                    <a:schemeClr val="bg1"/>
                  </a:solidFill>
                  <a:latin typeface="Times New Roman" panose="02020603050405020304" pitchFamily="18" charset="0"/>
                  <a:cs typeface="Times New Roman" panose="02020603050405020304" pitchFamily="18" charset="0"/>
                </a:rPr>
                <a:t>BGP:</a:t>
              </a:r>
              <a:endParaRPr lang="en-US" sz="3000" b="1" dirty="0">
                <a:solidFill>
                  <a:schemeClr val="bg1"/>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A12AB221-EF71-7A6A-55A3-FD55FE5B0D1F}"/>
                </a:ext>
              </a:extLst>
            </p:cNvPr>
            <p:cNvSpPr txBox="1"/>
            <p:nvPr/>
          </p:nvSpPr>
          <p:spPr>
            <a:xfrm>
              <a:off x="538480" y="1924490"/>
              <a:ext cx="4927600" cy="1200329"/>
            </a:xfrm>
            <a:prstGeom prst="rect">
              <a:avLst/>
            </a:prstGeom>
            <a:noFill/>
          </p:spPr>
          <p:txBody>
            <a:bodyPr wrap="square" rtlCol="0">
              <a:spAutoFit/>
            </a:bodyPr>
            <a:lstStyle/>
            <a:p>
              <a:pPr marL="560072" lvl="1" indent="-280036" algn="l">
                <a:buFont typeface="Arial"/>
                <a:buChar char="•"/>
              </a:pP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BGP facilitates routing between two separate enterprise networks, often referred to as Autonomous Systems (</a:t>
              </a:r>
              <a:r>
                <a:rPr lang="en-US" b="1" dirty="0" err="1">
                  <a:solidFill>
                    <a:srgbClr val="000000"/>
                  </a:solidFill>
                  <a:latin typeface="Times New Roman" panose="02020603050405020304" pitchFamily="18" charset="0"/>
                  <a:ea typeface="Quicksand Bold"/>
                  <a:cs typeface="Times New Roman" panose="02020603050405020304" pitchFamily="18" charset="0"/>
                  <a:sym typeface="Quicksand Bold"/>
                </a:rPr>
                <a:t>ASes</a:t>
              </a:r>
              <a:r>
                <a:rPr lang="en-US" b="1" dirty="0">
                  <a:solidFill>
                    <a:srgbClr val="000000"/>
                  </a:solidFill>
                  <a:latin typeface="Times New Roman" panose="02020603050405020304" pitchFamily="18" charset="0"/>
                  <a:ea typeface="Quicksand Bold"/>
                  <a:cs typeface="Times New Roman" panose="02020603050405020304" pitchFamily="18" charset="0"/>
                  <a:sym typeface="Quicksand Bold"/>
                </a:rPr>
                <a:t>). It enables seamless communication and data exchange between different organizational networks.</a:t>
              </a:r>
            </a:p>
          </p:txBody>
        </p:sp>
      </p:grpSp>
      <p:sp>
        <p:nvSpPr>
          <p:cNvPr id="17" name="TextBox 16">
            <a:extLst>
              <a:ext uri="{FF2B5EF4-FFF2-40B4-BE49-F238E27FC236}">
                <a16:creationId xmlns:a16="http://schemas.microsoft.com/office/drawing/2014/main" id="{CBD091CC-E2C6-808A-351A-4FA1CB1B5656}"/>
              </a:ext>
            </a:extLst>
          </p:cNvPr>
          <p:cNvSpPr txBox="1"/>
          <p:nvPr/>
        </p:nvSpPr>
        <p:spPr>
          <a:xfrm>
            <a:off x="3201050" y="-1238062"/>
            <a:ext cx="578990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VLAN AND SEGMENTATION</a:t>
            </a:r>
          </a:p>
        </p:txBody>
      </p:sp>
    </p:spTree>
    <p:extLst>
      <p:ext uri="{BB962C8B-B14F-4D97-AF65-F5344CB8AC3E}">
        <p14:creationId xmlns:p14="http://schemas.microsoft.com/office/powerpoint/2010/main" val="4091905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Effect transition="in" filter="wipe(left)">
                                          <p:cBhvr>
                                            <p:cTn id="13" dur="750"/>
                                            <p:tgtEl>
                                              <p:spTgt spid="4"/>
                                            </p:tgtEl>
                                          </p:cBhvr>
                                        </p:animEffect>
                                      </p:childTnLst>
                                    </p:cTn>
                                  </p:par>
                                  <p:par>
                                    <p:cTn id="14" presetID="2" presetClass="entr" presetSubtype="8" accel="60000" fill="hold" nodeType="withEffect" p14:presetBounceEnd="60000">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14:bounceEnd="60000">
                                          <p:cBhvr additive="base">
                                            <p:cTn id="16" dur="1000" fill="hold"/>
                                            <p:tgtEl>
                                              <p:spTgt spid="5"/>
                                            </p:tgtEl>
                                            <p:attrNameLst>
                                              <p:attrName>ppt_x</p:attrName>
                                            </p:attrNameLst>
                                          </p:cBhvr>
                                          <p:tavLst>
                                            <p:tav tm="0">
                                              <p:val>
                                                <p:strVal val="0-#ppt_w/2"/>
                                              </p:val>
                                            </p:tav>
                                            <p:tav tm="100000">
                                              <p:val>
                                                <p:strVal val="#ppt_x"/>
                                              </p:val>
                                            </p:tav>
                                          </p:tavLst>
                                        </p:anim>
                                        <p:anim calcmode="lin" valueType="num" p14:bounceEnd="60000">
                                          <p:cBhvr additive="base">
                                            <p:cTn id="17" dur="1000" fill="hold"/>
                                            <p:tgtEl>
                                              <p:spTgt spid="5"/>
                                            </p:tgtEl>
                                            <p:attrNameLst>
                                              <p:attrName>ppt_y</p:attrName>
                                            </p:attrNameLst>
                                          </p:cBhvr>
                                          <p:tavLst>
                                            <p:tav tm="0">
                                              <p:val>
                                                <p:strVal val="#ppt_y"/>
                                              </p:val>
                                            </p:tav>
                                            <p:tav tm="100000">
                                              <p:val>
                                                <p:strVal val="#ppt_y"/>
                                              </p:val>
                                            </p:tav>
                                          </p:tavLst>
                                        </p:anim>
                                      </p:childTnLst>
                                    </p:cTn>
                                  </p:par>
                                  <p:par>
                                    <p:cTn id="18" presetID="2" presetClass="entr" presetSubtype="8" accel="60000" fill="hold" nodeType="withEffect" p14:presetBounceEnd="60000">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14:bounceEnd="60000">
                                          <p:cBhvr additive="base">
                                            <p:cTn id="20" dur="1000" fill="hold"/>
                                            <p:tgtEl>
                                              <p:spTgt spid="11"/>
                                            </p:tgtEl>
                                            <p:attrNameLst>
                                              <p:attrName>ppt_x</p:attrName>
                                            </p:attrNameLst>
                                          </p:cBhvr>
                                          <p:tavLst>
                                            <p:tav tm="0">
                                              <p:val>
                                                <p:strVal val="0-#ppt_w/2"/>
                                              </p:val>
                                            </p:tav>
                                            <p:tav tm="100000">
                                              <p:val>
                                                <p:strVal val="#ppt_x"/>
                                              </p:val>
                                            </p:tav>
                                          </p:tavLst>
                                        </p:anim>
                                        <p:anim calcmode="lin" valueType="num" p14:bounceEnd="60000">
                                          <p:cBhvr additive="base">
                                            <p:cTn id="21"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Effect transition="in" filter="wipe(left)">
                                          <p:cBhvr>
                                            <p:cTn id="13" dur="750"/>
                                            <p:tgtEl>
                                              <p:spTgt spid="4"/>
                                            </p:tgtEl>
                                          </p:cBhvr>
                                        </p:animEffect>
                                      </p:childTnLst>
                                    </p:cTn>
                                  </p:par>
                                  <p:par>
                                    <p:cTn id="14" presetID="2" presetClass="entr" presetSubtype="8" accel="6000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1000" fill="hold"/>
                                            <p:tgtEl>
                                              <p:spTgt spid="5"/>
                                            </p:tgtEl>
                                            <p:attrNameLst>
                                              <p:attrName>ppt_x</p:attrName>
                                            </p:attrNameLst>
                                          </p:cBhvr>
                                          <p:tavLst>
                                            <p:tav tm="0">
                                              <p:val>
                                                <p:strVal val="0-#ppt_w/2"/>
                                              </p:val>
                                            </p:tav>
                                            <p:tav tm="100000">
                                              <p:val>
                                                <p:strVal val="#ppt_x"/>
                                              </p:val>
                                            </p:tav>
                                          </p:tavLst>
                                        </p:anim>
                                        <p:anim calcmode="lin" valueType="num">
                                          <p:cBhvr additive="base">
                                            <p:cTn id="17" dur="1000" fill="hold"/>
                                            <p:tgtEl>
                                              <p:spTgt spid="5"/>
                                            </p:tgtEl>
                                            <p:attrNameLst>
                                              <p:attrName>ppt_y</p:attrName>
                                            </p:attrNameLst>
                                          </p:cBhvr>
                                          <p:tavLst>
                                            <p:tav tm="0">
                                              <p:val>
                                                <p:strVal val="#ppt_y"/>
                                              </p:val>
                                            </p:tav>
                                            <p:tav tm="100000">
                                              <p:val>
                                                <p:strVal val="#ppt_y"/>
                                              </p:val>
                                            </p:tav>
                                          </p:tavLst>
                                        </p:anim>
                                      </p:childTnLst>
                                    </p:cTn>
                                  </p:par>
                                  <p:par>
                                    <p:cTn id="18" presetID="2" presetClass="entr" presetSubtype="8" accel="6000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1000" fill="hold"/>
                                            <p:tgtEl>
                                              <p:spTgt spid="11"/>
                                            </p:tgtEl>
                                            <p:attrNameLst>
                                              <p:attrName>ppt_x</p:attrName>
                                            </p:attrNameLst>
                                          </p:cBhvr>
                                          <p:tavLst>
                                            <p:tav tm="0">
                                              <p:val>
                                                <p:strVal val="0-#ppt_w/2"/>
                                              </p:val>
                                            </p:tav>
                                            <p:tav tm="100000">
                                              <p:val>
                                                <p:strVal val="#ppt_x"/>
                                              </p:val>
                                            </p:tav>
                                          </p:tavLst>
                                        </p:anim>
                                        <p:anim calcmode="lin" valueType="num">
                                          <p:cBhvr additive="base">
                                            <p:cTn id="21"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788900D7-B141-6123-11A5-C96E8A43375E}"/>
              </a:ext>
            </a:extLst>
          </p:cNvPr>
          <p:cNvSpPr/>
          <p:nvPr/>
        </p:nvSpPr>
        <p:spPr>
          <a:xfrm>
            <a:off x="0" y="-1433977"/>
            <a:ext cx="12192000" cy="2626242"/>
          </a:xfrm>
          <a:prstGeom prst="roundRect">
            <a:avLst/>
          </a:prstGeom>
          <a:solidFill>
            <a:schemeClr val="bg1">
              <a:lumMod val="95000"/>
            </a:schemeClr>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8268683-EA92-7CDB-4DAD-E3E8BAAE6DFB}"/>
              </a:ext>
            </a:extLst>
          </p:cNvPr>
          <p:cNvSpPr txBox="1"/>
          <p:nvPr/>
        </p:nvSpPr>
        <p:spPr>
          <a:xfrm>
            <a:off x="3201050" y="346898"/>
            <a:ext cx="5789900" cy="584775"/>
          </a:xfrm>
          <a:prstGeom prst="rect">
            <a:avLst/>
          </a:prstGeom>
          <a:noFill/>
        </p:spPr>
        <p:txBody>
          <a:bodyPr wrap="square">
            <a:spAutoFit/>
          </a:bodyPr>
          <a:lstStyle/>
          <a:p>
            <a:r>
              <a:rPr lang="en-US" sz="3200" b="1" i="0" dirty="0">
                <a:effectLst/>
                <a:latin typeface="Times New Roman" panose="02020603050405020304" pitchFamily="18" charset="0"/>
                <a:cs typeface="Times New Roman" panose="02020603050405020304" pitchFamily="18" charset="0"/>
              </a:rPr>
              <a:t>VLAN AND SEGMENTATION</a:t>
            </a:r>
          </a:p>
        </p:txBody>
      </p:sp>
      <p:grpSp>
        <p:nvGrpSpPr>
          <p:cNvPr id="11" name="Group 10">
            <a:extLst>
              <a:ext uri="{FF2B5EF4-FFF2-40B4-BE49-F238E27FC236}">
                <a16:creationId xmlns:a16="http://schemas.microsoft.com/office/drawing/2014/main" id="{D7D356F7-A2CD-3A4D-5AA1-0324A588F168}"/>
              </a:ext>
            </a:extLst>
          </p:cNvPr>
          <p:cNvGrpSpPr/>
          <p:nvPr/>
        </p:nvGrpSpPr>
        <p:grpSpPr>
          <a:xfrm>
            <a:off x="1043409" y="1399427"/>
            <a:ext cx="2377440" cy="2626242"/>
            <a:chOff x="680720" y="1422400"/>
            <a:chExt cx="2377440" cy="2626242"/>
          </a:xfrm>
        </p:grpSpPr>
        <p:grpSp>
          <p:nvGrpSpPr>
            <p:cNvPr id="8" name="Group 7">
              <a:extLst>
                <a:ext uri="{FF2B5EF4-FFF2-40B4-BE49-F238E27FC236}">
                  <a16:creationId xmlns:a16="http://schemas.microsoft.com/office/drawing/2014/main" id="{FA3E46C5-31E3-52BA-1862-FB9A044BA04F}"/>
                </a:ext>
              </a:extLst>
            </p:cNvPr>
            <p:cNvGrpSpPr/>
            <p:nvPr/>
          </p:nvGrpSpPr>
          <p:grpSpPr>
            <a:xfrm>
              <a:off x="680720" y="1422400"/>
              <a:ext cx="2377440" cy="2626242"/>
              <a:chOff x="680720" y="1422400"/>
              <a:chExt cx="2377440" cy="2626242"/>
            </a:xfrm>
          </p:grpSpPr>
          <p:sp>
            <p:nvSpPr>
              <p:cNvPr id="5" name="Rectangle: Rounded Corners 4">
                <a:extLst>
                  <a:ext uri="{FF2B5EF4-FFF2-40B4-BE49-F238E27FC236}">
                    <a16:creationId xmlns:a16="http://schemas.microsoft.com/office/drawing/2014/main" id="{F8EA5A7F-14C8-FE05-22FA-2731829290BA}"/>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8C20DB8-0B12-B152-5403-B383ABA93DA5}"/>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F088E87D-BFC9-4380-7F71-562C5D703619}"/>
                </a:ext>
              </a:extLst>
            </p:cNvPr>
            <p:cNvSpPr txBox="1"/>
            <p:nvPr/>
          </p:nvSpPr>
          <p:spPr>
            <a:xfrm>
              <a:off x="960120" y="1501001"/>
              <a:ext cx="1818640" cy="538609"/>
            </a:xfrm>
            <a:prstGeom prst="rect">
              <a:avLst/>
            </a:prstGeom>
            <a:noFill/>
          </p:spPr>
          <p:txBody>
            <a:bodyPr wrap="square" rtlCol="0">
              <a:spAutoFit/>
            </a:bodyPr>
            <a:lstStyle/>
            <a:p>
              <a:pPr algn="ctr"/>
              <a:r>
                <a:rPr lang="en-US" sz="2900" b="1" dirty="0">
                  <a:solidFill>
                    <a:schemeClr val="bg1"/>
                  </a:solidFill>
                  <a:latin typeface="Times New Roman" panose="02020603050405020304" pitchFamily="18" charset="0"/>
                  <a:cs typeface="Times New Roman" panose="02020603050405020304" pitchFamily="18" charset="0"/>
                </a:rPr>
                <a:t>VLAN 10:</a:t>
              </a:r>
            </a:p>
          </p:txBody>
        </p:sp>
        <p:sp>
          <p:nvSpPr>
            <p:cNvPr id="10" name="TextBox 9">
              <a:extLst>
                <a:ext uri="{FF2B5EF4-FFF2-40B4-BE49-F238E27FC236}">
                  <a16:creationId xmlns:a16="http://schemas.microsoft.com/office/drawing/2014/main" id="{F93E7812-998E-D30F-922A-5A6A3251CAC1}"/>
                </a:ext>
              </a:extLst>
            </p:cNvPr>
            <p:cNvSpPr txBox="1"/>
            <p:nvPr/>
          </p:nvSpPr>
          <p:spPr>
            <a:xfrm>
              <a:off x="680720" y="2310570"/>
              <a:ext cx="2377440" cy="1631216"/>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Management traffic for routers and switches</a:t>
              </a:r>
            </a:p>
          </p:txBody>
        </p:sp>
      </p:grpSp>
      <p:grpSp>
        <p:nvGrpSpPr>
          <p:cNvPr id="12" name="Group 11">
            <a:extLst>
              <a:ext uri="{FF2B5EF4-FFF2-40B4-BE49-F238E27FC236}">
                <a16:creationId xmlns:a16="http://schemas.microsoft.com/office/drawing/2014/main" id="{2B023732-31B6-6037-255E-0FC4217AE494}"/>
              </a:ext>
            </a:extLst>
          </p:cNvPr>
          <p:cNvGrpSpPr/>
          <p:nvPr/>
        </p:nvGrpSpPr>
        <p:grpSpPr>
          <a:xfrm>
            <a:off x="6357089" y="1399427"/>
            <a:ext cx="2377440" cy="2626242"/>
            <a:chOff x="680720" y="1422400"/>
            <a:chExt cx="2377440" cy="2626242"/>
          </a:xfrm>
        </p:grpSpPr>
        <p:grpSp>
          <p:nvGrpSpPr>
            <p:cNvPr id="13" name="Group 12">
              <a:extLst>
                <a:ext uri="{FF2B5EF4-FFF2-40B4-BE49-F238E27FC236}">
                  <a16:creationId xmlns:a16="http://schemas.microsoft.com/office/drawing/2014/main" id="{3C2B3D0C-C085-756C-47CB-040EE682DBA7}"/>
                </a:ext>
              </a:extLst>
            </p:cNvPr>
            <p:cNvGrpSpPr/>
            <p:nvPr/>
          </p:nvGrpSpPr>
          <p:grpSpPr>
            <a:xfrm>
              <a:off x="680720" y="1422400"/>
              <a:ext cx="2377440" cy="2626242"/>
              <a:chOff x="680720" y="1422400"/>
              <a:chExt cx="2377440" cy="2626242"/>
            </a:xfrm>
          </p:grpSpPr>
          <p:sp>
            <p:nvSpPr>
              <p:cNvPr id="16" name="Rectangle: Rounded Corners 15">
                <a:extLst>
                  <a:ext uri="{FF2B5EF4-FFF2-40B4-BE49-F238E27FC236}">
                    <a16:creationId xmlns:a16="http://schemas.microsoft.com/office/drawing/2014/main" id="{2685FD7A-0586-7053-E83B-8A83BFB8703D}"/>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78C2F713-24E6-A961-CAA5-E5C0E34784D9}"/>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1FC3C34A-2C3B-B9ED-3411-16C5A1E60D82}"/>
                </a:ext>
              </a:extLst>
            </p:cNvPr>
            <p:cNvSpPr txBox="1"/>
            <p:nvPr/>
          </p:nvSpPr>
          <p:spPr>
            <a:xfrm>
              <a:off x="960120" y="1501001"/>
              <a:ext cx="1818640" cy="538609"/>
            </a:xfrm>
            <a:prstGeom prst="rect">
              <a:avLst/>
            </a:prstGeom>
            <a:noFill/>
          </p:spPr>
          <p:txBody>
            <a:bodyPr wrap="square" rtlCol="0">
              <a:spAutoFit/>
            </a:bodyPr>
            <a:lstStyle/>
            <a:p>
              <a:pPr algn="ctr"/>
              <a:r>
                <a:rPr lang="en-US" sz="2900" b="1" dirty="0">
                  <a:solidFill>
                    <a:schemeClr val="bg1"/>
                  </a:solidFill>
                  <a:latin typeface="Times New Roman" panose="02020603050405020304" pitchFamily="18" charset="0"/>
                  <a:cs typeface="Times New Roman" panose="02020603050405020304" pitchFamily="18" charset="0"/>
                </a:rPr>
                <a:t>VLAN 20:</a:t>
              </a:r>
            </a:p>
          </p:txBody>
        </p:sp>
        <p:sp>
          <p:nvSpPr>
            <p:cNvPr id="15" name="TextBox 14">
              <a:extLst>
                <a:ext uri="{FF2B5EF4-FFF2-40B4-BE49-F238E27FC236}">
                  <a16:creationId xmlns:a16="http://schemas.microsoft.com/office/drawing/2014/main" id="{D070F5DF-57D3-9D56-13D9-D487A58C26B8}"/>
                </a:ext>
              </a:extLst>
            </p:cNvPr>
            <p:cNvSpPr txBox="1"/>
            <p:nvPr/>
          </p:nvSpPr>
          <p:spPr>
            <a:xfrm>
              <a:off x="680720" y="2310570"/>
              <a:ext cx="2377440" cy="1631216"/>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Management traffic for routers and switches</a:t>
              </a:r>
            </a:p>
          </p:txBody>
        </p:sp>
      </p:grpSp>
      <p:grpSp>
        <p:nvGrpSpPr>
          <p:cNvPr id="24" name="Group 23">
            <a:extLst>
              <a:ext uri="{FF2B5EF4-FFF2-40B4-BE49-F238E27FC236}">
                <a16:creationId xmlns:a16="http://schemas.microsoft.com/office/drawing/2014/main" id="{5F3DEFC8-2197-A814-8493-3572639C1CFC}"/>
              </a:ext>
            </a:extLst>
          </p:cNvPr>
          <p:cNvGrpSpPr/>
          <p:nvPr/>
        </p:nvGrpSpPr>
        <p:grpSpPr>
          <a:xfrm>
            <a:off x="3700249" y="4016949"/>
            <a:ext cx="2377440" cy="2626242"/>
            <a:chOff x="680720" y="1422400"/>
            <a:chExt cx="2377440" cy="2626242"/>
          </a:xfrm>
        </p:grpSpPr>
        <p:grpSp>
          <p:nvGrpSpPr>
            <p:cNvPr id="25" name="Group 24">
              <a:extLst>
                <a:ext uri="{FF2B5EF4-FFF2-40B4-BE49-F238E27FC236}">
                  <a16:creationId xmlns:a16="http://schemas.microsoft.com/office/drawing/2014/main" id="{69D36B42-0B02-60FC-839E-08A9D87A2BAF}"/>
                </a:ext>
              </a:extLst>
            </p:cNvPr>
            <p:cNvGrpSpPr/>
            <p:nvPr/>
          </p:nvGrpSpPr>
          <p:grpSpPr>
            <a:xfrm>
              <a:off x="680720" y="1422400"/>
              <a:ext cx="2377440" cy="2626242"/>
              <a:chOff x="680720" y="1422400"/>
              <a:chExt cx="2377440" cy="2626242"/>
            </a:xfrm>
          </p:grpSpPr>
          <p:sp>
            <p:nvSpPr>
              <p:cNvPr id="28" name="Rectangle: Rounded Corners 27">
                <a:extLst>
                  <a:ext uri="{FF2B5EF4-FFF2-40B4-BE49-F238E27FC236}">
                    <a16:creationId xmlns:a16="http://schemas.microsoft.com/office/drawing/2014/main" id="{15156812-54F8-C6B9-D409-98BA0E8E6CCD}"/>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C17B6E2B-C677-2E52-D4DD-E0BE00DB64F8}"/>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a:extLst>
                <a:ext uri="{FF2B5EF4-FFF2-40B4-BE49-F238E27FC236}">
                  <a16:creationId xmlns:a16="http://schemas.microsoft.com/office/drawing/2014/main" id="{4B30C574-85B3-D19B-08B5-A2E7FDE6B739}"/>
                </a:ext>
              </a:extLst>
            </p:cNvPr>
            <p:cNvSpPr txBox="1"/>
            <p:nvPr/>
          </p:nvSpPr>
          <p:spPr>
            <a:xfrm>
              <a:off x="827120" y="1501001"/>
              <a:ext cx="2098040" cy="553998"/>
            </a:xfrm>
            <a:prstGeom prst="rect">
              <a:avLst/>
            </a:prstGeom>
            <a:noFill/>
          </p:spPr>
          <p:txBody>
            <a:bodyPr wrap="square" rtlCol="0">
              <a:spAutoFit/>
            </a:bodyPr>
            <a:lstStyle/>
            <a:p>
              <a:pPr algn="ctr"/>
              <a:r>
                <a:rPr lang="en-US" sz="3000" b="1" dirty="0">
                  <a:solidFill>
                    <a:schemeClr val="bg1"/>
                  </a:solidFill>
                  <a:latin typeface="Times New Roman" panose="02020603050405020304" pitchFamily="18" charset="0"/>
                  <a:cs typeface="Times New Roman" panose="02020603050405020304" pitchFamily="18" charset="0"/>
                </a:rPr>
                <a:t>VLAN 30:</a:t>
              </a:r>
            </a:p>
          </p:txBody>
        </p:sp>
        <p:sp>
          <p:nvSpPr>
            <p:cNvPr id="27" name="TextBox 26">
              <a:extLst>
                <a:ext uri="{FF2B5EF4-FFF2-40B4-BE49-F238E27FC236}">
                  <a16:creationId xmlns:a16="http://schemas.microsoft.com/office/drawing/2014/main" id="{FF87EB47-3676-ADBD-12FD-9EBEF82828EE}"/>
                </a:ext>
              </a:extLst>
            </p:cNvPr>
            <p:cNvSpPr txBox="1"/>
            <p:nvPr/>
          </p:nvSpPr>
          <p:spPr>
            <a:xfrm>
              <a:off x="680720" y="2375540"/>
              <a:ext cx="2377440" cy="477054"/>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a:t>
              </a:r>
            </a:p>
          </p:txBody>
        </p:sp>
      </p:grpSp>
      <p:grpSp>
        <p:nvGrpSpPr>
          <p:cNvPr id="30" name="Group 29">
            <a:extLst>
              <a:ext uri="{FF2B5EF4-FFF2-40B4-BE49-F238E27FC236}">
                <a16:creationId xmlns:a16="http://schemas.microsoft.com/office/drawing/2014/main" id="{4E656849-EBC6-7331-8980-F01916B05993}"/>
              </a:ext>
            </a:extLst>
          </p:cNvPr>
          <p:cNvGrpSpPr/>
          <p:nvPr/>
        </p:nvGrpSpPr>
        <p:grpSpPr>
          <a:xfrm>
            <a:off x="9013929" y="4025669"/>
            <a:ext cx="2377440" cy="2626242"/>
            <a:chOff x="680720" y="1422400"/>
            <a:chExt cx="2377440" cy="2626242"/>
          </a:xfrm>
        </p:grpSpPr>
        <p:grpSp>
          <p:nvGrpSpPr>
            <p:cNvPr id="31" name="Group 30">
              <a:extLst>
                <a:ext uri="{FF2B5EF4-FFF2-40B4-BE49-F238E27FC236}">
                  <a16:creationId xmlns:a16="http://schemas.microsoft.com/office/drawing/2014/main" id="{BF3C6801-3997-7F8C-17D3-81BB6483722C}"/>
                </a:ext>
              </a:extLst>
            </p:cNvPr>
            <p:cNvGrpSpPr/>
            <p:nvPr/>
          </p:nvGrpSpPr>
          <p:grpSpPr>
            <a:xfrm>
              <a:off x="680720" y="1422400"/>
              <a:ext cx="2377440" cy="2626242"/>
              <a:chOff x="680720" y="1422400"/>
              <a:chExt cx="2377440" cy="2626242"/>
            </a:xfrm>
          </p:grpSpPr>
          <p:sp>
            <p:nvSpPr>
              <p:cNvPr id="34" name="Rectangle: Rounded Corners 33">
                <a:extLst>
                  <a:ext uri="{FF2B5EF4-FFF2-40B4-BE49-F238E27FC236}">
                    <a16:creationId xmlns:a16="http://schemas.microsoft.com/office/drawing/2014/main" id="{2C74C2E4-4B44-23D0-F4FC-8D9242C44B57}"/>
                  </a:ext>
                </a:extLst>
              </p:cNvPr>
              <p:cNvSpPr/>
              <p:nvPr/>
            </p:nvSpPr>
            <p:spPr>
              <a:xfrm>
                <a:off x="680720" y="1422400"/>
                <a:ext cx="2377440" cy="2626242"/>
              </a:xfrm>
              <a:prstGeom prst="roundRect">
                <a:avLst/>
              </a:prstGeom>
              <a:solidFill>
                <a:schemeClr val="bg1">
                  <a:lumMod val="95000"/>
                </a:schemeClr>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38D509BA-7C85-F048-610F-E9C182C4600E}"/>
                  </a:ext>
                </a:extLst>
              </p:cNvPr>
              <p:cNvSpPr/>
              <p:nvPr/>
            </p:nvSpPr>
            <p:spPr>
              <a:xfrm>
                <a:off x="680720" y="1422400"/>
                <a:ext cx="2377440" cy="711200"/>
              </a:xfrm>
              <a:prstGeom prst="roundRect">
                <a:avLst>
                  <a:gd name="adj" fmla="val 35714"/>
                </a:avLst>
              </a:prstGeom>
              <a:solidFill>
                <a:srgbClr val="9A0000"/>
              </a:solidFill>
              <a:ln w="28575">
                <a:solidFill>
                  <a:srgbClr val="9A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B09AFDD4-2E80-3DF6-179E-5AE714450EB6}"/>
                </a:ext>
              </a:extLst>
            </p:cNvPr>
            <p:cNvSpPr txBox="1"/>
            <p:nvPr/>
          </p:nvSpPr>
          <p:spPr>
            <a:xfrm>
              <a:off x="960120" y="1501001"/>
              <a:ext cx="1818640" cy="538609"/>
            </a:xfrm>
            <a:prstGeom prst="rect">
              <a:avLst/>
            </a:prstGeom>
            <a:noFill/>
          </p:spPr>
          <p:txBody>
            <a:bodyPr wrap="square" rtlCol="0">
              <a:spAutoFit/>
            </a:bodyPr>
            <a:lstStyle/>
            <a:p>
              <a:pPr algn="ctr"/>
              <a:r>
                <a:rPr lang="en-US" sz="2900" b="1" dirty="0">
                  <a:solidFill>
                    <a:schemeClr val="bg1"/>
                  </a:solidFill>
                  <a:latin typeface="Times New Roman" panose="02020603050405020304" pitchFamily="18" charset="0"/>
                  <a:cs typeface="Times New Roman" panose="02020603050405020304" pitchFamily="18" charset="0"/>
                </a:rPr>
                <a:t>VLAN 40:</a:t>
              </a:r>
            </a:p>
          </p:txBody>
        </p:sp>
        <p:sp>
          <p:nvSpPr>
            <p:cNvPr id="33" name="TextBox 32">
              <a:extLst>
                <a:ext uri="{FF2B5EF4-FFF2-40B4-BE49-F238E27FC236}">
                  <a16:creationId xmlns:a16="http://schemas.microsoft.com/office/drawing/2014/main" id="{3B8DD3BF-C854-798C-4BB8-EA09A775F854}"/>
                </a:ext>
              </a:extLst>
            </p:cNvPr>
            <p:cNvSpPr txBox="1"/>
            <p:nvPr/>
          </p:nvSpPr>
          <p:spPr>
            <a:xfrm>
              <a:off x="680720" y="2480110"/>
              <a:ext cx="2377440" cy="477054"/>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a:t>
              </a:r>
            </a:p>
          </p:txBody>
        </p:sp>
      </p:grpSp>
      <p:grpSp>
        <p:nvGrpSpPr>
          <p:cNvPr id="42" name="Group 41">
            <a:extLst>
              <a:ext uri="{FF2B5EF4-FFF2-40B4-BE49-F238E27FC236}">
                <a16:creationId xmlns:a16="http://schemas.microsoft.com/office/drawing/2014/main" id="{94301D8D-9FE1-3FF4-3936-CEFC95443502}"/>
              </a:ext>
            </a:extLst>
          </p:cNvPr>
          <p:cNvGrpSpPr/>
          <p:nvPr/>
        </p:nvGrpSpPr>
        <p:grpSpPr>
          <a:xfrm rot="16200000">
            <a:off x="-3294489" y="1812730"/>
            <a:ext cx="2780033" cy="2780033"/>
            <a:chOff x="-1704803" y="1812730"/>
            <a:chExt cx="2780033" cy="2780033"/>
          </a:xfrm>
        </p:grpSpPr>
        <p:grpSp>
          <p:nvGrpSpPr>
            <p:cNvPr id="43" name="Group 42">
              <a:extLst>
                <a:ext uri="{FF2B5EF4-FFF2-40B4-BE49-F238E27FC236}">
                  <a16:creationId xmlns:a16="http://schemas.microsoft.com/office/drawing/2014/main" id="{AD069139-5BA6-71E1-1366-96C67DCB4183}"/>
                </a:ext>
              </a:extLst>
            </p:cNvPr>
            <p:cNvGrpSpPr/>
            <p:nvPr/>
          </p:nvGrpSpPr>
          <p:grpSpPr>
            <a:xfrm>
              <a:off x="-1704803" y="1812730"/>
              <a:ext cx="2780033" cy="2780033"/>
              <a:chOff x="4492797" y="2158170"/>
              <a:chExt cx="2780033" cy="2780033"/>
            </a:xfrm>
          </p:grpSpPr>
          <p:sp>
            <p:nvSpPr>
              <p:cNvPr id="45" name="Oval 44">
                <a:extLst>
                  <a:ext uri="{FF2B5EF4-FFF2-40B4-BE49-F238E27FC236}">
                    <a16:creationId xmlns:a16="http://schemas.microsoft.com/office/drawing/2014/main" id="{022A8959-AD15-6DA6-8916-D74A9061508E}"/>
                  </a:ext>
                </a:extLst>
              </p:cNvPr>
              <p:cNvSpPr/>
              <p:nvPr/>
            </p:nvSpPr>
            <p:spPr>
              <a:xfrm>
                <a:off x="4492797" y="2158170"/>
                <a:ext cx="2780033" cy="2780033"/>
              </a:xfrm>
              <a:prstGeom prst="ellipse">
                <a:avLst/>
              </a:prstGeom>
              <a:solidFill>
                <a:srgbClr val="B9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C8547A2C-07A7-644D-75C4-84B1D73A075D}"/>
                  </a:ext>
                </a:extLst>
              </p:cNvPr>
              <p:cNvSpPr txBox="1"/>
              <p:nvPr/>
            </p:nvSpPr>
            <p:spPr>
              <a:xfrm>
                <a:off x="6268721" y="3117299"/>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01</a:t>
                </a:r>
              </a:p>
            </p:txBody>
          </p:sp>
        </p:grpSp>
        <p:sp>
          <p:nvSpPr>
            <p:cNvPr id="44" name="TextBox 43">
              <a:extLst>
                <a:ext uri="{FF2B5EF4-FFF2-40B4-BE49-F238E27FC236}">
                  <a16:creationId xmlns:a16="http://schemas.microsoft.com/office/drawing/2014/main" id="{4F5325FA-A662-DFD6-2D68-85B087EFD1EE}"/>
                </a:ext>
              </a:extLst>
            </p:cNvPr>
            <p:cNvSpPr txBox="1"/>
            <p:nvPr/>
          </p:nvSpPr>
          <p:spPr>
            <a:xfrm rot="10800000">
              <a:off x="-1671320" y="2733054"/>
              <a:ext cx="843280" cy="861774"/>
            </a:xfrm>
            <a:prstGeom prst="rect">
              <a:avLst/>
            </a:prstGeom>
            <a:noFill/>
          </p:spPr>
          <p:txBody>
            <a:bodyPr wrap="square" rtlCol="0">
              <a:spAutoFit/>
            </a:bodyPr>
            <a:lstStyle/>
            <a:p>
              <a:r>
                <a:rPr lang="en-US" sz="5000" b="1" dirty="0">
                  <a:solidFill>
                    <a:schemeClr val="bg1"/>
                  </a:solidFill>
                  <a:latin typeface="Times New Roman" panose="02020603050405020304" pitchFamily="18" charset="0"/>
                  <a:cs typeface="Times New Roman" panose="02020603050405020304" pitchFamily="18" charset="0"/>
                </a:rPr>
                <a:t>02</a:t>
              </a:r>
            </a:p>
          </p:txBody>
        </p:sp>
      </p:grpSp>
      <p:sp>
        <p:nvSpPr>
          <p:cNvPr id="47" name="TextBox 46">
            <a:extLst>
              <a:ext uri="{FF2B5EF4-FFF2-40B4-BE49-F238E27FC236}">
                <a16:creationId xmlns:a16="http://schemas.microsoft.com/office/drawing/2014/main" id="{B850488A-D831-26F2-20DE-D1CF6AC4E30E}"/>
              </a:ext>
            </a:extLst>
          </p:cNvPr>
          <p:cNvSpPr txBox="1"/>
          <p:nvPr/>
        </p:nvSpPr>
        <p:spPr>
          <a:xfrm>
            <a:off x="3667760" y="-1625539"/>
            <a:ext cx="4856480"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NETWORK TOPOLOGY</a:t>
            </a:r>
          </a:p>
        </p:txBody>
      </p:sp>
    </p:spTree>
    <p:extLst>
      <p:ext uri="{BB962C8B-B14F-4D97-AF65-F5344CB8AC3E}">
        <p14:creationId xmlns:p14="http://schemas.microsoft.com/office/powerpoint/2010/main" val="2583518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1000"/>
                                        <p:tgtEl>
                                          <p:spTgt spid="24"/>
                                        </p:tgtEl>
                                      </p:cBhvr>
                                    </p:animEffect>
                                    <p:anim calcmode="lin" valueType="num">
                                      <p:cBhvr>
                                        <p:cTn id="20" dur="1000" fill="hold"/>
                                        <p:tgtEl>
                                          <p:spTgt spid="24"/>
                                        </p:tgtEl>
                                        <p:attrNameLst>
                                          <p:attrName>ppt_x</p:attrName>
                                        </p:attrNameLst>
                                      </p:cBhvr>
                                      <p:tavLst>
                                        <p:tav tm="0">
                                          <p:val>
                                            <p:strVal val="#ppt_x"/>
                                          </p:val>
                                        </p:tav>
                                        <p:tav tm="100000">
                                          <p:val>
                                            <p:strVal val="#ppt_x"/>
                                          </p:val>
                                        </p:tav>
                                      </p:tavLst>
                                    </p:anim>
                                    <p:anim calcmode="lin" valueType="num">
                                      <p:cBhvr>
                                        <p:cTn id="21" dur="1000" fill="hold"/>
                                        <p:tgtEl>
                                          <p:spTgt spid="24"/>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1000"/>
                                        <p:tgtEl>
                                          <p:spTgt spid="30"/>
                                        </p:tgtEl>
                                      </p:cBhvr>
                                    </p:animEffect>
                                    <p:anim calcmode="lin" valueType="num">
                                      <p:cBhvr>
                                        <p:cTn id="26" dur="1000" fill="hold"/>
                                        <p:tgtEl>
                                          <p:spTgt spid="30"/>
                                        </p:tgtEl>
                                        <p:attrNameLst>
                                          <p:attrName>ppt_x</p:attrName>
                                        </p:attrNameLst>
                                      </p:cBhvr>
                                      <p:tavLst>
                                        <p:tav tm="0">
                                          <p:val>
                                            <p:strVal val="#ppt_x"/>
                                          </p:val>
                                        </p:tav>
                                        <p:tav tm="100000">
                                          <p:val>
                                            <p:strVal val="#ppt_x"/>
                                          </p:val>
                                        </p:tav>
                                      </p:tavLst>
                                    </p:anim>
                                    <p:anim calcmode="lin" valueType="num">
                                      <p:cBhvr>
                                        <p:cTn id="27"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499</TotalTime>
  <Words>674</Words>
  <Application>Microsoft Office PowerPoint</Application>
  <PresentationFormat>Widescreen</PresentationFormat>
  <Paragraphs>123</Paragraphs>
  <Slides>14</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Arial Black</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Dell</dc:creator>
  <cp:lastModifiedBy>Abdelrhman Osama</cp:lastModifiedBy>
  <cp:revision>10</cp:revision>
  <dcterms:created xsi:type="dcterms:W3CDTF">2024-10-01T18:43:25Z</dcterms:created>
  <dcterms:modified xsi:type="dcterms:W3CDTF">2024-10-20T14:30:28Z</dcterms:modified>
</cp:coreProperties>
</file>

<file path=docProps/thumbnail.jpeg>
</file>